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329" r:id="rId3"/>
    <p:sldId id="330" r:id="rId4"/>
    <p:sldId id="312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310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7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A93D6-544C-49CB-88A2-49A3D8916E5B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33488-C810-4BD2-9245-0EDDF8BB6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8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27B91-BC80-4590-A990-1F9177E7172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0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ECD8-E6BA-493D-9547-B763870228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8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lashka_ярка полос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927"/>
            <a:ext cx="9143999" cy="6881854"/>
          </a:xfrm>
          <a:prstGeom prst="rect">
            <a:avLst/>
          </a:prstGeom>
        </p:spPr>
      </p:pic>
      <p:pic>
        <p:nvPicPr>
          <p:cNvPr id="8" name="Рисунок 7" descr="Plashka_ярка полос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927"/>
            <a:ext cx="9143999" cy="6881854"/>
          </a:xfrm>
          <a:prstGeom prst="rect">
            <a:avLst/>
          </a:prstGeo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25.01.2013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white"/>
                </a:solidFill>
              </a:rPr>
              <a:t>ЦС Маркетинга ДРПК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3575050" y="777107"/>
            <a:ext cx="5111750" cy="11397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1D5F9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rgbClr val="1D5F9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buNone/>
              <a:defRPr sz="2400">
                <a:solidFill>
                  <a:srgbClr val="1D5F9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2000">
                <a:solidFill>
                  <a:srgbClr val="1D5F9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2000">
                <a:solidFill>
                  <a:srgbClr val="1D5F9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" y="777106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7544" y="2420888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077072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67544" y="292494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67544" y="472514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7544" y="76470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457200" y="777106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467544" y="2420888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467544" y="4077072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467544" y="292494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Заголовок 1"/>
          <p:cNvSpPr txBox="1">
            <a:spLocks/>
          </p:cNvSpPr>
          <p:nvPr userDrawn="1"/>
        </p:nvSpPr>
        <p:spPr>
          <a:xfrm>
            <a:off x="467544" y="472514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Заголовок 1"/>
          <p:cNvSpPr txBox="1">
            <a:spLocks/>
          </p:cNvSpPr>
          <p:nvPr userDrawn="1"/>
        </p:nvSpPr>
        <p:spPr>
          <a:xfrm>
            <a:off x="467544" y="764704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>
                <a:solidFill>
                  <a:srgbClr val="F692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82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87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99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78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21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56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64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6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68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66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3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47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3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3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3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74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10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BE45-C059-8D4C-945D-9E82376CC9A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0E2-FCAB-6144-8554-667B136BC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0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BE45-C059-8D4C-945D-9E82376CC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0E2-FCAB-6144-8554-667B136BCB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4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2492896"/>
            <a:ext cx="8229600" cy="93610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«Многоликий» МРОТ в расчете больничных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sz="3000" dirty="0" smtClean="0">
                <a:solidFill>
                  <a:schemeClr val="tx2"/>
                </a:solidFill>
              </a:rPr>
              <a:t>Если расчет среднего дневного заработка велся исходя из МРОТ это не значит, что пособие за полный месяц будет меньше МРОТ!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Пособие за </a:t>
            </a:r>
            <a:r>
              <a:rPr lang="ru-RU" sz="3000" dirty="0" smtClean="0">
                <a:solidFill>
                  <a:schemeClr val="tx2"/>
                </a:solidFill>
              </a:rPr>
              <a:t>31 день </a:t>
            </a:r>
            <a:r>
              <a:rPr lang="ru-RU" sz="3000" dirty="0">
                <a:solidFill>
                  <a:schemeClr val="tx2"/>
                </a:solidFill>
              </a:rPr>
              <a:t>января исходя из среднего заработка работника: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171,12 </a:t>
            </a:r>
            <a:r>
              <a:rPr lang="ru-RU" sz="3000" dirty="0">
                <a:solidFill>
                  <a:srgbClr val="FF0000"/>
                </a:solidFill>
              </a:rPr>
              <a:t>* </a:t>
            </a:r>
            <a:r>
              <a:rPr lang="ru-RU" sz="3000" dirty="0" smtClean="0">
                <a:solidFill>
                  <a:srgbClr val="FF0000"/>
                </a:solidFill>
              </a:rPr>
              <a:t>31 </a:t>
            </a:r>
            <a:r>
              <a:rPr lang="ru-RU" sz="3000" dirty="0">
                <a:solidFill>
                  <a:srgbClr val="FF0000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5304,72 </a:t>
            </a:r>
            <a:r>
              <a:rPr lang="ru-RU" sz="3000" dirty="0">
                <a:solidFill>
                  <a:srgbClr val="FF0000"/>
                </a:solidFill>
              </a:rPr>
              <a:t>руб</a:t>
            </a:r>
            <a:r>
              <a:rPr lang="ru-RU" sz="3000" dirty="0" smtClean="0">
                <a:solidFill>
                  <a:srgbClr val="FF0000"/>
                </a:solidFill>
              </a:rPr>
              <a:t>. это больше чем </a:t>
            </a:r>
            <a:r>
              <a:rPr lang="ru-RU" sz="3000" dirty="0" smtClean="0">
                <a:solidFill>
                  <a:srgbClr val="FF0000"/>
                </a:solidFill>
              </a:rPr>
              <a:t>5205,00 </a:t>
            </a:r>
            <a:r>
              <a:rPr lang="ru-RU" sz="3000" dirty="0" smtClean="0">
                <a:solidFill>
                  <a:srgbClr val="FF0000"/>
                </a:solidFill>
              </a:rPr>
              <a:t>и этим средним дневным заработком нельзя оплачивать больничный</a:t>
            </a:r>
            <a:endParaRPr lang="ru-RU" sz="3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ru-RU" sz="30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Выводы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000" dirty="0" smtClean="0">
                <a:solidFill>
                  <a:schemeClr val="tx2"/>
                </a:solidFill>
              </a:rPr>
              <a:t>К максимальному размеру пособия из МРОТ процент от стажа не применяется!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Максимальный размер пособия за 5 дней января: </a:t>
            </a:r>
            <a:r>
              <a:rPr lang="ru-RU" sz="3000" dirty="0" smtClean="0">
                <a:solidFill>
                  <a:schemeClr val="tx2"/>
                </a:solidFill>
              </a:rPr>
              <a:t>5205*5/31 </a:t>
            </a:r>
            <a:r>
              <a:rPr lang="ru-RU" sz="3000" dirty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839,52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err="1" smtClean="0">
                <a:solidFill>
                  <a:schemeClr val="tx2"/>
                </a:solidFill>
              </a:rPr>
              <a:t>руб</a:t>
            </a:r>
            <a:r>
              <a:rPr lang="en-US" sz="3000" dirty="0" smtClean="0">
                <a:solidFill>
                  <a:schemeClr val="tx2"/>
                </a:solidFill>
              </a:rPr>
              <a:t> (</a:t>
            </a:r>
            <a:r>
              <a:rPr lang="ru-RU" sz="3000" dirty="0" smtClean="0">
                <a:solidFill>
                  <a:srgbClr val="FF0000"/>
                </a:solidFill>
              </a:rPr>
              <a:t>нет процента от стажа!</a:t>
            </a:r>
            <a:r>
              <a:rPr lang="ru-RU" sz="3000" dirty="0" smtClean="0">
                <a:solidFill>
                  <a:schemeClr val="tx2"/>
                </a:solidFill>
              </a:rPr>
              <a:t>).</a:t>
            </a:r>
            <a:endParaRPr lang="ru-RU" sz="3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Пособие за 5 дней января исходя из среднего заработка </a:t>
            </a:r>
            <a:r>
              <a:rPr lang="ru-RU" sz="3000" dirty="0" smtClean="0">
                <a:solidFill>
                  <a:schemeClr val="tx2"/>
                </a:solidFill>
              </a:rPr>
              <a:t>работника при 60% от стажа:</a:t>
            </a:r>
            <a:endParaRPr lang="ru-RU" sz="3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171,12 </a:t>
            </a:r>
            <a:r>
              <a:rPr lang="ru-RU" sz="3000" dirty="0">
                <a:solidFill>
                  <a:schemeClr val="tx2"/>
                </a:solidFill>
              </a:rPr>
              <a:t>* 5 * </a:t>
            </a:r>
            <a:r>
              <a:rPr lang="ru-RU" sz="3000" dirty="0" smtClean="0">
                <a:solidFill>
                  <a:srgbClr val="FF0000"/>
                </a:solidFill>
              </a:rPr>
              <a:t>60%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513,36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513</a:t>
            </a:r>
            <a:r>
              <a:rPr lang="en-US" sz="3000" dirty="0" smtClean="0">
                <a:solidFill>
                  <a:schemeClr val="tx2"/>
                </a:solidFill>
              </a:rPr>
              <a:t>,</a:t>
            </a:r>
            <a:r>
              <a:rPr lang="ru-RU" sz="3000" dirty="0" smtClean="0">
                <a:solidFill>
                  <a:schemeClr val="tx2"/>
                </a:solidFill>
              </a:rPr>
              <a:t>36 </a:t>
            </a:r>
            <a:r>
              <a:rPr lang="en-US" sz="3000" dirty="0" smtClean="0">
                <a:solidFill>
                  <a:schemeClr val="tx2"/>
                </a:solidFill>
              </a:rPr>
              <a:t>&lt; </a:t>
            </a:r>
            <a:r>
              <a:rPr lang="ru-RU" sz="3000" dirty="0" smtClean="0">
                <a:solidFill>
                  <a:schemeClr val="tx2"/>
                </a:solidFill>
              </a:rPr>
              <a:t>839</a:t>
            </a:r>
            <a:r>
              <a:rPr lang="en-US" sz="3000" dirty="0" smtClean="0">
                <a:solidFill>
                  <a:schemeClr val="tx2"/>
                </a:solidFill>
              </a:rPr>
              <a:t>,</a:t>
            </a:r>
            <a:r>
              <a:rPr lang="ru-RU" sz="3000" dirty="0" smtClean="0">
                <a:solidFill>
                  <a:schemeClr val="tx2"/>
                </a:solidFill>
              </a:rPr>
              <a:t>52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>
                <a:solidFill>
                  <a:schemeClr val="tx2"/>
                </a:solidFill>
              </a:rPr>
              <a:t>значит за 5 дней января следует выплатить </a:t>
            </a:r>
            <a:r>
              <a:rPr lang="en-US" sz="3000" dirty="0" smtClean="0">
                <a:solidFill>
                  <a:srgbClr val="FF0000"/>
                </a:solidFill>
              </a:rPr>
              <a:t>5</a:t>
            </a:r>
            <a:r>
              <a:rPr lang="ru-RU" sz="3000" dirty="0" smtClean="0">
                <a:solidFill>
                  <a:srgbClr val="FF0000"/>
                </a:solidFill>
              </a:rPr>
              <a:t>13,36</a:t>
            </a:r>
            <a:r>
              <a:rPr lang="ru-RU" sz="3000" dirty="0" smtClean="0">
                <a:solidFill>
                  <a:schemeClr val="tx2"/>
                </a:solidFill>
              </a:rPr>
              <a:t>. </a:t>
            </a:r>
            <a:endParaRPr lang="ru-RU" sz="3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Выводы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3000" dirty="0" smtClean="0">
                <a:solidFill>
                  <a:schemeClr val="tx2"/>
                </a:solidFill>
              </a:rPr>
              <a:t>При расчете максимального размера пособия не делаем промежуточных округлений.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Нельзя считать так: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5205/31 </a:t>
            </a:r>
            <a:r>
              <a:rPr lang="ru-RU" sz="3000" dirty="0" smtClean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chemeClr val="tx2"/>
                </a:solidFill>
              </a:rPr>
              <a:t>167,90 </a:t>
            </a:r>
            <a:r>
              <a:rPr lang="ru-RU" sz="3000" dirty="0" err="1" smtClean="0">
                <a:solidFill>
                  <a:schemeClr val="tx2"/>
                </a:solidFill>
              </a:rPr>
              <a:t>руб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167,90*5 </a:t>
            </a:r>
            <a:r>
              <a:rPr lang="ru-RU" sz="3000" dirty="0" smtClean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chemeClr val="tx2"/>
                </a:solidFill>
              </a:rPr>
              <a:t>839,50 </a:t>
            </a:r>
            <a:r>
              <a:rPr lang="ru-RU" sz="3000" dirty="0" err="1" smtClean="0">
                <a:solidFill>
                  <a:schemeClr val="tx2"/>
                </a:solidFill>
              </a:rPr>
              <a:t>руб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167.90*31 </a:t>
            </a:r>
            <a:r>
              <a:rPr lang="ru-RU" sz="3000" dirty="0" smtClean="0">
                <a:solidFill>
                  <a:srgbClr val="FF0000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5204,90 </a:t>
            </a:r>
            <a:r>
              <a:rPr lang="ru-RU" sz="3000" dirty="0" smtClean="0">
                <a:solidFill>
                  <a:srgbClr val="FF0000"/>
                </a:solidFill>
              </a:rPr>
              <a:t>это не равно </a:t>
            </a:r>
            <a:r>
              <a:rPr lang="ru-RU" sz="3000" dirty="0" smtClean="0">
                <a:solidFill>
                  <a:srgbClr val="FF0000"/>
                </a:solidFill>
              </a:rPr>
              <a:t>5205.00</a:t>
            </a:r>
            <a:endParaRPr lang="ru-RU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Поэтому считаем только так: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5205*5/31 </a:t>
            </a:r>
            <a:r>
              <a:rPr lang="ru-RU" sz="3000" dirty="0" smtClean="0">
                <a:solidFill>
                  <a:srgbClr val="FF0000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839,52 это не равно 167.90*5=839.50 </a:t>
            </a:r>
            <a:endParaRPr lang="ru-RU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0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ru-RU" sz="30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Выводы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96" y="68649"/>
            <a:ext cx="2301325" cy="3919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7848" y="2433981"/>
            <a:ext cx="6008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prstClr val="black"/>
                </a:solidFill>
                <a:latin typeface="Cuprum"/>
                <a:cs typeface="Cuprum"/>
              </a:rPr>
              <a:t>Спасибо</a:t>
            </a:r>
            <a:r>
              <a:rPr lang="en-US" sz="4000" dirty="0" smtClean="0">
                <a:solidFill>
                  <a:prstClr val="black"/>
                </a:solidFill>
                <a:latin typeface="Cuprum"/>
                <a:cs typeface="Cuprum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uprum"/>
                <a:cs typeface="Cuprum"/>
              </a:rPr>
              <a:t>за</a:t>
            </a:r>
            <a:r>
              <a:rPr lang="en-US" sz="4000" dirty="0" smtClean="0">
                <a:solidFill>
                  <a:prstClr val="black"/>
                </a:solidFill>
                <a:latin typeface="Cuprum"/>
                <a:cs typeface="Cuprum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uprum"/>
                <a:cs typeface="Cuprum"/>
              </a:rPr>
              <a:t>внимание</a:t>
            </a:r>
            <a:r>
              <a:rPr lang="en-US" sz="4000" dirty="0" smtClean="0">
                <a:solidFill>
                  <a:prstClr val="black"/>
                </a:solidFill>
                <a:latin typeface="Cuprum"/>
                <a:cs typeface="Cuprum"/>
              </a:rPr>
              <a:t>!</a:t>
            </a:r>
            <a:endParaRPr lang="ru-RU" sz="4000" dirty="0" smtClean="0">
              <a:solidFill>
                <a:prstClr val="black"/>
              </a:solidFill>
              <a:latin typeface="Cuprum"/>
              <a:cs typeface="Cuprum"/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9" y="4490706"/>
            <a:ext cx="9144000" cy="236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5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/>
          </p:cNvSpPr>
          <p:nvPr/>
        </p:nvSpPr>
        <p:spPr>
          <a:xfrm>
            <a:off x="539552" y="144764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solidFill>
                  <a:schemeClr val="tx2"/>
                </a:solidFill>
              </a:rPr>
              <a:t>Статья 14, часть 1.1 255-ФЗ – расчет </a:t>
            </a:r>
            <a:r>
              <a:rPr lang="ru-RU" b="1" u="sng" dirty="0" smtClean="0">
                <a:solidFill>
                  <a:srgbClr val="FF0000"/>
                </a:solidFill>
              </a:rPr>
              <a:t>среднего дневного заработка</a:t>
            </a:r>
            <a:r>
              <a:rPr lang="ru-RU" dirty="0" smtClean="0">
                <a:solidFill>
                  <a:schemeClr val="tx2"/>
                </a:solidFill>
              </a:rPr>
              <a:t> по МРОТ</a:t>
            </a:r>
          </a:p>
          <a:p>
            <a:pPr marL="0" indent="0" algn="ctr">
              <a:buFont typeface="Arial" pitchFamily="34" charset="0"/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Пособие за полный месяц</a:t>
            </a:r>
            <a:r>
              <a:rPr lang="ru-RU" dirty="0" smtClean="0">
                <a:solidFill>
                  <a:schemeClr val="tx2"/>
                </a:solidFill>
              </a:rPr>
              <a:t> не выше МРОТ: часть 6 статьи 7, часть 3 статьи 11, часть 2 статьи 8 255-ФЗ 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-6033" y="576157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224287" y="299112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МРОТ в 255-ФЗ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77" y="3940082"/>
            <a:ext cx="135073" cy="151027"/>
          </a:xfrm>
          <a:prstGeom prst="rect">
            <a:avLst/>
          </a:prstGeom>
        </p:spPr>
      </p:pic>
      <p:pic>
        <p:nvPicPr>
          <p:cNvPr id="8" name="Изображение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78" y="1681335"/>
            <a:ext cx="135073" cy="15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396" y="181848"/>
            <a:ext cx="1155371" cy="1971276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" y="4490706"/>
            <a:ext cx="9144000" cy="236729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84732"/>
              </p:ext>
            </p:extLst>
          </p:nvPr>
        </p:nvGraphicFramePr>
        <p:xfrm>
          <a:off x="206104" y="1374104"/>
          <a:ext cx="8747186" cy="410979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373593"/>
                <a:gridCol w="4373593"/>
              </a:tblGrid>
              <a:tr h="694059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МРОТ для среднего заработка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8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МРОТ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для суммы больничного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40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Применяется</a:t>
                      </a:r>
                      <a:r>
                        <a:rPr lang="ru-RU" sz="2200" baseline="0" dirty="0" smtClean="0"/>
                        <a:t> районный коэффициент</a:t>
                      </a:r>
                      <a:endParaRPr lang="ru-RU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4059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Применяем процент от</a:t>
                      </a:r>
                      <a:r>
                        <a:rPr lang="ru-RU" sz="2200" baseline="0" dirty="0" smtClean="0"/>
                        <a:t> стажа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Не применяем </a:t>
                      </a:r>
                      <a:r>
                        <a:rPr lang="ru-RU" sz="2200" baseline="0" dirty="0" smtClean="0"/>
                        <a:t>процента от стажа</a:t>
                      </a:r>
                      <a:endParaRPr lang="ru-RU" sz="2200" dirty="0"/>
                    </a:p>
                  </a:txBody>
                  <a:tcPr/>
                </a:tc>
              </a:tr>
              <a:tr h="93033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Один и тот же для всего страхового случая (берем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на дату начала</a:t>
                      </a:r>
                      <a:r>
                        <a:rPr lang="ru-RU" sz="2200" dirty="0" smtClean="0"/>
                        <a:t> страхового случая)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Берем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</a:rPr>
                        <a:t>сво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й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ля каждого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</a:rPr>
                        <a:t> календарного месяца</a:t>
                      </a:r>
                      <a:r>
                        <a:rPr lang="ru-RU" sz="2200" baseline="0" dirty="0" smtClean="0"/>
                        <a:t> страхового случая</a:t>
                      </a:r>
                      <a:endParaRPr lang="ru-RU" sz="2200" dirty="0"/>
                    </a:p>
                  </a:txBody>
                  <a:tcPr/>
                </a:tc>
              </a:tr>
              <a:tr h="93033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Определяет </a:t>
                      </a:r>
                      <a:r>
                        <a:rPr lang="ru-RU" sz="2200" b="1" u="sng" dirty="0" smtClean="0"/>
                        <a:t>минимальную</a:t>
                      </a:r>
                      <a:r>
                        <a:rPr lang="ru-RU" sz="2200" dirty="0" smtClean="0"/>
                        <a:t> сумму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</a:rPr>
                        <a:t>среднего дневного заработка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Определяет </a:t>
                      </a:r>
                      <a:r>
                        <a:rPr lang="ru-RU" sz="2200" b="1" u="sng" dirty="0" smtClean="0"/>
                        <a:t>максимальную</a:t>
                      </a:r>
                      <a:r>
                        <a:rPr lang="ru-RU" sz="2200" baseline="0" dirty="0" smtClean="0"/>
                        <a:t> сумму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</a:rPr>
                        <a:t>пособия за полный месяц</a:t>
                      </a:r>
                      <a:endParaRPr lang="ru-RU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6193" y="576157"/>
            <a:ext cx="5581923" cy="482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497" y="576157"/>
            <a:ext cx="319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  <a:latin typeface="Cuprum"/>
                <a:cs typeface="Cuprum"/>
              </a:rPr>
              <a:t>Общее и отличия</a:t>
            </a:r>
            <a:endParaRPr lang="ru-RU" sz="2400" dirty="0">
              <a:solidFill>
                <a:prstClr val="white"/>
              </a:solidFill>
              <a:latin typeface="Cuprum"/>
              <a:cs typeface="Cuprum"/>
            </a:endParaRPr>
          </a:p>
        </p:txBody>
      </p:sp>
    </p:spTree>
    <p:extLst>
      <p:ext uri="{BB962C8B-B14F-4D97-AF65-F5344CB8AC3E}">
        <p14:creationId xmlns:p14="http://schemas.microsoft.com/office/powerpoint/2010/main" val="3625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21870" y="541413"/>
            <a:ext cx="9088401" cy="5639464"/>
            <a:chOff x="-21870" y="541413"/>
            <a:chExt cx="9088401" cy="5639464"/>
          </a:xfrm>
        </p:grpSpPr>
        <p:cxnSp>
          <p:nvCxnSpPr>
            <p:cNvPr id="5" name="Прямая со стрелкой 4"/>
            <p:cNvCxnSpPr/>
            <p:nvPr/>
          </p:nvCxnSpPr>
          <p:spPr>
            <a:xfrm flipV="1">
              <a:off x="971600" y="908720"/>
              <a:ext cx="0" cy="50782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431540" y="5589240"/>
              <a:ext cx="846094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131840" y="1268760"/>
              <a:ext cx="4176464" cy="288032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827584" y="4149080"/>
              <a:ext cx="230425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964763" y="4149081"/>
              <a:ext cx="2160240" cy="1440160"/>
            </a:xfrm>
            <a:prstGeom prst="line">
              <a:avLst/>
            </a:prstGeom>
            <a:ln w="2540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821" y="396441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171</a:t>
              </a:r>
              <a:r>
                <a:rPr lang="ru-RU" dirty="0" smtClean="0">
                  <a:solidFill>
                    <a:prstClr val="black"/>
                  </a:solidFill>
                  <a:latin typeface="Calibri"/>
                </a:rPr>
                <a:t>.12</a:t>
              </a: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3131840" y="5445224"/>
              <a:ext cx="0" cy="28803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54786" y="5811545"/>
              <a:ext cx="1178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124920</a:t>
              </a:r>
              <a:r>
                <a:rPr lang="ru-RU" dirty="0" smtClean="0">
                  <a:solidFill>
                    <a:prstClr val="black"/>
                  </a:solidFill>
                  <a:latin typeface="Calibri"/>
                </a:rPr>
                <a:t>.00</a:t>
              </a: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20272" y="5045800"/>
              <a:ext cx="2046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black"/>
                  </a:solidFill>
                  <a:latin typeface="Calibri"/>
                </a:rPr>
                <a:t>Доход работника</a:t>
              </a: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1554" y="541413"/>
              <a:ext cx="218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black"/>
                  </a:solidFill>
                  <a:latin typeface="Calibri"/>
                </a:rPr>
                <a:t>Средний дневной</a:t>
              </a: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20747" y="4581128"/>
              <a:ext cx="8071733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-18936" y="4681234"/>
              <a:ext cx="11234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FF0000"/>
                  </a:solidFill>
                  <a:latin typeface="Calibri"/>
                </a:rPr>
                <a:t>167.903</a:t>
              </a:r>
              <a:endParaRPr lang="ru-RU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7" name="Скругленная прямоугольная выноска 16"/>
            <p:cNvSpPr/>
            <p:nvPr/>
          </p:nvSpPr>
          <p:spPr>
            <a:xfrm>
              <a:off x="6001703" y="3964414"/>
              <a:ext cx="2041697" cy="398656"/>
            </a:xfrm>
            <a:prstGeom prst="wedgeRoundRectCallout">
              <a:avLst>
                <a:gd name="adj1" fmla="val -47942"/>
                <a:gd name="adj2" fmla="val 99652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rgbClr val="1F497D">
                      <a:lumMod val="75000"/>
                    </a:srgbClr>
                  </a:solidFill>
                </a:rPr>
                <a:t>Январь (31 день)</a:t>
              </a:r>
              <a:endParaRPr lang="ru-RU" b="1" dirty="0">
                <a:solidFill>
                  <a:srgbClr val="1F497D">
                    <a:lumMod val="75000"/>
                  </a:srgb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47864" y="703158"/>
              <a:ext cx="244827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rgbClr val="4F81BD">
                      <a:lumMod val="75000"/>
                    </a:srgbClr>
                  </a:solidFill>
                  <a:latin typeface="Verdana"/>
                </a:rPr>
                <a:t>Не больше МРОТ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27584" y="3717032"/>
              <a:ext cx="8071733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кругленная прямоугольная выноска 19"/>
            <p:cNvSpPr/>
            <p:nvPr/>
          </p:nvSpPr>
          <p:spPr>
            <a:xfrm>
              <a:off x="6027536" y="3057661"/>
              <a:ext cx="2041697" cy="398656"/>
            </a:xfrm>
            <a:prstGeom prst="wedgeRoundRectCallout">
              <a:avLst>
                <a:gd name="adj1" fmla="val -50465"/>
                <a:gd name="adj2" fmla="val 112574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rgbClr val="1F497D">
                      <a:lumMod val="75000"/>
                    </a:srgbClr>
                  </a:solidFill>
                </a:rPr>
                <a:t>Апрель (30 дней)</a:t>
              </a:r>
              <a:endParaRPr lang="ru-RU" b="1" dirty="0">
                <a:solidFill>
                  <a:srgbClr val="1F497D">
                    <a:lumMod val="75000"/>
                  </a:srgb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21870" y="3347700"/>
              <a:ext cx="11234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173.50</a:t>
              </a:r>
              <a:endParaRPr lang="ru-RU" dirty="0">
                <a:solidFill>
                  <a:srgbClr val="FF0000"/>
                </a:solidFill>
                <a:latin typeface="Calibri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820746" y="1988840"/>
              <a:ext cx="8071733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Скругленная прямоугольная выноска 22"/>
            <p:cNvSpPr/>
            <p:nvPr/>
          </p:nvSpPr>
          <p:spPr>
            <a:xfrm>
              <a:off x="4499992" y="1268760"/>
              <a:ext cx="2160240" cy="398656"/>
            </a:xfrm>
            <a:prstGeom prst="wedgeRoundRectCallout">
              <a:avLst>
                <a:gd name="adj1" fmla="val -52357"/>
                <a:gd name="adj2" fmla="val 128727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rgbClr val="1F497D">
                      <a:lumMod val="75000"/>
                    </a:srgbClr>
                  </a:solidFill>
                </a:rPr>
                <a:t>Февраль (</a:t>
              </a:r>
              <a:r>
                <a:rPr lang="ru-RU" b="1" dirty="0" smtClean="0">
                  <a:solidFill>
                    <a:srgbClr val="1F497D">
                      <a:lumMod val="75000"/>
                    </a:srgbClr>
                  </a:solidFill>
                </a:rPr>
                <a:t>28 </a:t>
              </a:r>
              <a:r>
                <a:rPr lang="ru-RU" b="1" dirty="0" smtClean="0">
                  <a:solidFill>
                    <a:srgbClr val="1F497D">
                      <a:lumMod val="75000"/>
                    </a:srgbClr>
                  </a:solidFill>
                </a:rPr>
                <a:t>дней)</a:t>
              </a:r>
              <a:endParaRPr lang="ru-RU" b="1" dirty="0">
                <a:solidFill>
                  <a:srgbClr val="1F497D">
                    <a:lumMod val="75000"/>
                  </a:srgb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18936" y="1619508"/>
              <a:ext cx="11234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185,893</a:t>
              </a:r>
              <a:endParaRPr lang="ru-RU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83176" y="579162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311970" y="1988841"/>
              <a:ext cx="0" cy="3600399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634509" y="580234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799193" y="3775530"/>
              <a:ext cx="0" cy="1813711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59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b="1" u="sng" dirty="0" smtClean="0">
                <a:solidFill>
                  <a:schemeClr val="tx2"/>
                </a:solidFill>
              </a:rPr>
              <a:t>Дано:</a:t>
            </a:r>
            <a:r>
              <a:rPr lang="ru-RU" sz="3000" dirty="0" smtClean="0">
                <a:solidFill>
                  <a:schemeClr val="tx2"/>
                </a:solidFill>
              </a:rPr>
              <a:t> У работника страховой стаж больше 8 лет. Доход за два предыдущих года отсутствует. Районного коэффициента нет. Работает на полную ставку.</a:t>
            </a:r>
          </a:p>
          <a:p>
            <a:pPr marL="0" indent="0">
              <a:buNone/>
            </a:pPr>
            <a:r>
              <a:rPr lang="ru-RU" sz="3000" b="1" u="sng" dirty="0" smtClean="0">
                <a:solidFill>
                  <a:schemeClr val="tx2"/>
                </a:solidFill>
              </a:rPr>
              <a:t>Рассчитать: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Больничный с 27.01.2012 по 05.02.2012. Больничный из-за «пьянки» (т.е. ограничение по МРОТ - часть 2, статьи 8 255-ФЗ)</a:t>
            </a: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4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96" y="1835237"/>
            <a:ext cx="135073" cy="151027"/>
          </a:xfrm>
          <a:prstGeom prst="rect">
            <a:avLst/>
          </a:prstGeom>
        </p:spPr>
      </p:pic>
      <p:pic>
        <p:nvPicPr>
          <p:cNvPr id="5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95" y="3802060"/>
            <a:ext cx="135073" cy="151027"/>
          </a:xfrm>
          <a:prstGeom prst="rect">
            <a:avLst/>
          </a:prstGeom>
        </p:spPr>
      </p:pic>
      <p:pic>
        <p:nvPicPr>
          <p:cNvPr id="6" name="Изображение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7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Пример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b="1" u="sng" dirty="0">
                <a:solidFill>
                  <a:schemeClr val="tx2"/>
                </a:solidFill>
              </a:rPr>
              <a:t>Решение: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Средний дневной заработок: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5205*24/730 </a:t>
            </a:r>
            <a:r>
              <a:rPr lang="ru-RU" sz="3000" dirty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chemeClr val="tx2"/>
                </a:solidFill>
              </a:rPr>
              <a:t>171,12 </a:t>
            </a:r>
            <a:r>
              <a:rPr lang="ru-RU" sz="3000" dirty="0" err="1">
                <a:solidFill>
                  <a:schemeClr val="tx2"/>
                </a:solidFill>
              </a:rPr>
              <a:t>руб</a:t>
            </a:r>
            <a:endParaRPr lang="ru-RU" sz="3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Максимальный размер пособия который может получить работник если проболеет </a:t>
            </a:r>
            <a:r>
              <a:rPr lang="ru-RU" sz="3000" b="1" u="sng" dirty="0" smtClean="0">
                <a:solidFill>
                  <a:srgbClr val="FF0000"/>
                </a:solidFill>
              </a:rPr>
              <a:t>весь(!) календарный месяц</a:t>
            </a:r>
            <a:r>
              <a:rPr lang="ru-RU" sz="3000" dirty="0" smtClean="0">
                <a:solidFill>
                  <a:schemeClr val="tx2"/>
                </a:solidFill>
              </a:rPr>
              <a:t> (любой): </a:t>
            </a:r>
            <a:r>
              <a:rPr lang="ru-RU" sz="3000" dirty="0" smtClean="0">
                <a:solidFill>
                  <a:schemeClr val="tx2"/>
                </a:solidFill>
              </a:rPr>
              <a:t>5205 </a:t>
            </a:r>
            <a:r>
              <a:rPr lang="ru-RU" sz="3000" dirty="0" err="1" smtClean="0">
                <a:solidFill>
                  <a:schemeClr val="tx2"/>
                </a:solidFill>
              </a:rPr>
              <a:t>руб</a:t>
            </a:r>
            <a:r>
              <a:rPr lang="ru-RU" sz="3000" dirty="0" smtClean="0">
                <a:solidFill>
                  <a:schemeClr val="tx2"/>
                </a:solidFill>
              </a:rPr>
              <a:t> + районный</a:t>
            </a: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Пример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59" y="1843863"/>
            <a:ext cx="135073" cy="15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</a:rPr>
              <a:t>Максимальный размер</a:t>
            </a:r>
            <a:r>
              <a:rPr lang="ru-RU" sz="3000" dirty="0">
                <a:solidFill>
                  <a:schemeClr val="tx2"/>
                </a:solidFill>
              </a:rPr>
              <a:t> пособия за 5 дней января: </a:t>
            </a:r>
            <a:r>
              <a:rPr lang="ru-RU" sz="3000" dirty="0" smtClean="0">
                <a:solidFill>
                  <a:schemeClr val="tx2"/>
                </a:solidFill>
              </a:rPr>
              <a:t>5205*5/31 </a:t>
            </a:r>
            <a:r>
              <a:rPr lang="ru-RU" sz="3000" dirty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839,52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Пособие за 5 дней января исходя из среднего заработка работника: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171,12 </a:t>
            </a:r>
            <a:r>
              <a:rPr lang="ru-RU" sz="3000" dirty="0" smtClean="0">
                <a:solidFill>
                  <a:schemeClr val="tx2"/>
                </a:solidFill>
              </a:rPr>
              <a:t>* 5 * 100% = </a:t>
            </a:r>
            <a:r>
              <a:rPr lang="ru-RU" sz="3000" dirty="0" smtClean="0">
                <a:solidFill>
                  <a:srgbClr val="FF0000"/>
                </a:solidFill>
              </a:rPr>
              <a:t>855,60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855,60 </a:t>
            </a:r>
            <a:r>
              <a:rPr lang="en-US" sz="3000" dirty="0" smtClean="0">
                <a:solidFill>
                  <a:schemeClr val="tx2"/>
                </a:solidFill>
              </a:rPr>
              <a:t>&gt; </a:t>
            </a:r>
            <a:r>
              <a:rPr lang="ru-RU" sz="3000" dirty="0" smtClean="0">
                <a:solidFill>
                  <a:schemeClr val="tx2"/>
                </a:solidFill>
              </a:rPr>
              <a:t>839</a:t>
            </a:r>
            <a:r>
              <a:rPr lang="en-US" sz="3000" dirty="0" smtClean="0">
                <a:solidFill>
                  <a:schemeClr val="tx2"/>
                </a:solidFill>
              </a:rPr>
              <a:t>,</a:t>
            </a:r>
            <a:r>
              <a:rPr lang="ru-RU" sz="3000" dirty="0" smtClean="0">
                <a:solidFill>
                  <a:schemeClr val="tx2"/>
                </a:solidFill>
              </a:rPr>
              <a:t>52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tx2"/>
                </a:solidFill>
              </a:rPr>
              <a:t>значит за 5 дней января следует выплатить </a:t>
            </a:r>
            <a:r>
              <a:rPr lang="ru-RU" sz="3000" dirty="0" smtClean="0">
                <a:solidFill>
                  <a:srgbClr val="FF0000"/>
                </a:solidFill>
              </a:rPr>
              <a:t>839,52</a:t>
            </a:r>
            <a:r>
              <a:rPr lang="ru-RU" sz="3000" dirty="0" smtClean="0">
                <a:solidFill>
                  <a:schemeClr val="tx2"/>
                </a:solidFill>
              </a:rPr>
              <a:t>. 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За счет работодателя: </a:t>
            </a:r>
            <a:r>
              <a:rPr lang="ru-RU" sz="3000" dirty="0" smtClean="0">
                <a:solidFill>
                  <a:schemeClr val="tx2"/>
                </a:solidFill>
              </a:rPr>
              <a:t>5205/31*3 </a:t>
            </a:r>
            <a:r>
              <a:rPr lang="ru-RU" sz="3000" dirty="0" smtClean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chemeClr val="tx2"/>
                </a:solidFill>
              </a:rPr>
              <a:t>503,71 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За счет ФСС: </a:t>
            </a:r>
            <a:r>
              <a:rPr lang="ru-RU" sz="3000" dirty="0" smtClean="0">
                <a:solidFill>
                  <a:schemeClr val="tx2"/>
                </a:solidFill>
              </a:rPr>
              <a:t>5205*2/31 </a:t>
            </a:r>
            <a:r>
              <a:rPr lang="ru-RU" sz="3000" dirty="0" smtClean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chemeClr val="tx2"/>
                </a:solidFill>
              </a:rPr>
              <a:t>335,81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8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Пример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</a:rPr>
              <a:t>Максимальный размер</a:t>
            </a:r>
            <a:r>
              <a:rPr lang="ru-RU" sz="3000" dirty="0">
                <a:solidFill>
                  <a:schemeClr val="tx2"/>
                </a:solidFill>
              </a:rPr>
              <a:t> пособия за 5 дней </a:t>
            </a:r>
            <a:r>
              <a:rPr lang="ru-RU" sz="3000" dirty="0" smtClean="0">
                <a:solidFill>
                  <a:schemeClr val="tx2"/>
                </a:solidFill>
              </a:rPr>
              <a:t>февраля: </a:t>
            </a:r>
            <a:r>
              <a:rPr lang="ru-RU" sz="3000" dirty="0" smtClean="0">
                <a:solidFill>
                  <a:schemeClr val="tx2"/>
                </a:solidFill>
              </a:rPr>
              <a:t>5205*5/28 </a:t>
            </a:r>
            <a:r>
              <a:rPr lang="ru-RU" sz="3000" dirty="0">
                <a:solidFill>
                  <a:schemeClr val="tx2"/>
                </a:solidFill>
              </a:rPr>
              <a:t>= </a:t>
            </a:r>
            <a:r>
              <a:rPr lang="ru-RU" sz="3000" dirty="0" smtClean="0">
                <a:solidFill>
                  <a:srgbClr val="FF0000"/>
                </a:solidFill>
              </a:rPr>
              <a:t>929,46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Пособие за 5 дней февраля исходя из среднего заработка работника: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2"/>
                </a:solidFill>
              </a:rPr>
              <a:t>171,12 * 5 * 100% = </a:t>
            </a:r>
            <a:r>
              <a:rPr lang="ru-RU" sz="3000" dirty="0">
                <a:solidFill>
                  <a:srgbClr val="FF0000"/>
                </a:solidFill>
              </a:rPr>
              <a:t>855,60</a:t>
            </a:r>
            <a:r>
              <a:rPr lang="ru-RU" sz="3000" dirty="0">
                <a:solidFill>
                  <a:schemeClr val="tx2"/>
                </a:solidFill>
              </a:rPr>
              <a:t> 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855,60 </a:t>
            </a:r>
            <a:r>
              <a:rPr lang="en-US" sz="3000" dirty="0" smtClean="0">
                <a:solidFill>
                  <a:schemeClr val="tx2"/>
                </a:solidFill>
              </a:rPr>
              <a:t>&lt; </a:t>
            </a:r>
            <a:r>
              <a:rPr lang="ru-RU" sz="3000" dirty="0" smtClean="0">
                <a:solidFill>
                  <a:schemeClr val="tx2"/>
                </a:solidFill>
              </a:rPr>
              <a:t>929,46</a:t>
            </a:r>
            <a:r>
              <a:rPr lang="en-US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tx2"/>
                </a:solidFill>
              </a:rPr>
              <a:t>значит за 5 дней февраля следует </a:t>
            </a:r>
            <a:r>
              <a:rPr lang="ru-RU" sz="3000" dirty="0" smtClean="0">
                <a:solidFill>
                  <a:schemeClr val="tx2"/>
                </a:solidFill>
              </a:rPr>
              <a:t>выплатить </a:t>
            </a:r>
            <a:r>
              <a:rPr lang="ru-RU" sz="3000" dirty="0" smtClean="0">
                <a:solidFill>
                  <a:srgbClr val="FF0000"/>
                </a:solidFill>
              </a:rPr>
              <a:t>855,60</a:t>
            </a:r>
            <a:r>
              <a:rPr lang="ru-RU" sz="3000" dirty="0" smtClean="0">
                <a:solidFill>
                  <a:schemeClr val="tx2"/>
                </a:solidFill>
              </a:rPr>
              <a:t>. </a:t>
            </a:r>
            <a:endParaRPr lang="ru-RU" sz="3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Пример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9251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solidFill>
                  <a:schemeClr val="tx2"/>
                </a:solidFill>
              </a:rPr>
              <a:t>Если есть ограничение МРОТ «сверху» (стаж меньше 6 месяцев или нарушение режима) – </a:t>
            </a:r>
            <a:r>
              <a:rPr lang="ru-RU" sz="3000" b="1" dirty="0" smtClean="0">
                <a:solidFill>
                  <a:srgbClr val="FF0000"/>
                </a:solidFill>
              </a:rPr>
              <a:t>нельзя посчитать</a:t>
            </a:r>
            <a:r>
              <a:rPr lang="ru-RU" sz="3000" dirty="0" smtClean="0">
                <a:solidFill>
                  <a:schemeClr val="tx2"/>
                </a:solidFill>
              </a:rPr>
              <a:t> пособие </a:t>
            </a:r>
            <a:r>
              <a:rPr lang="ru-RU" sz="3000" u="sng" dirty="0" smtClean="0">
                <a:solidFill>
                  <a:srgbClr val="FF0000"/>
                </a:solidFill>
              </a:rPr>
              <a:t>сразу за все дни больничного приходящиеся на разные месяцы</a:t>
            </a:r>
          </a:p>
          <a:p>
            <a:pPr marL="514350" indent="-514350">
              <a:buFont typeface="+mj-lt"/>
              <a:buAutoNum type="arabicPeriod"/>
            </a:pPr>
            <a:endParaRPr lang="ru-RU" sz="30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solidFill>
                  <a:schemeClr val="tx2"/>
                </a:solidFill>
              </a:rPr>
              <a:t>Сумма пособия за одинаковое количество дней в разных месяцах может оказаться разной: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За </a:t>
            </a:r>
            <a:r>
              <a:rPr lang="ru-RU" sz="3000" dirty="0" smtClean="0">
                <a:solidFill>
                  <a:schemeClr val="tx2"/>
                </a:solidFill>
              </a:rPr>
              <a:t>5 дней января – </a:t>
            </a:r>
            <a:r>
              <a:rPr lang="ru-RU" sz="3000" dirty="0">
                <a:solidFill>
                  <a:srgbClr val="FF0000"/>
                </a:solidFill>
              </a:rPr>
              <a:t>839,52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За 5 дней февраля – </a:t>
            </a:r>
            <a:r>
              <a:rPr lang="ru-RU" sz="3000" dirty="0">
                <a:solidFill>
                  <a:srgbClr val="FF0000"/>
                </a:solidFill>
              </a:rPr>
              <a:t>855,60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tx2"/>
                </a:solidFill>
              </a:rPr>
              <a:t>руб.</a:t>
            </a:r>
          </a:p>
          <a:p>
            <a:pPr marL="0" indent="0">
              <a:buNone/>
            </a:pPr>
            <a:endParaRPr lang="ru-RU" sz="3000" dirty="0">
              <a:solidFill>
                <a:schemeClr val="tx2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26312" y="465784"/>
            <a:ext cx="5581923" cy="482088"/>
          </a:xfrm>
          <a:prstGeom prst="rect">
            <a:avLst/>
          </a:prstGeom>
        </p:spPr>
      </p:pic>
      <p:sp>
        <p:nvSpPr>
          <p:cNvPr id="5" name="Заголовок 2"/>
          <p:cNvSpPr>
            <a:spLocks noGrp="1"/>
          </p:cNvSpPr>
          <p:nvPr/>
        </p:nvSpPr>
        <p:spPr>
          <a:xfrm>
            <a:off x="356632" y="188739"/>
            <a:ext cx="4649638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Выводы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574</Words>
  <Application>Microsoft Office PowerPoint</Application>
  <PresentationFormat>Экран (4:3)</PresentationFormat>
  <Paragraphs>88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1_Тема Office</vt:lpstr>
      <vt:lpstr>«Многоликий» МРОТ в расчете больничных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Privalova Darya</dc:creator>
  <cp:lastModifiedBy>Шинкарёв Вячеслав Владимирович</cp:lastModifiedBy>
  <cp:revision>44</cp:revision>
  <dcterms:created xsi:type="dcterms:W3CDTF">2012-09-17T12:16:28Z</dcterms:created>
  <dcterms:modified xsi:type="dcterms:W3CDTF">2013-01-25T06:08:24Z</dcterms:modified>
</cp:coreProperties>
</file>