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60" r:id="rId2"/>
  </p:sldMasterIdLst>
  <p:notesMasterIdLst>
    <p:notesMasterId r:id="rId16"/>
  </p:notesMasterIdLst>
  <p:sldIdLst>
    <p:sldId id="329" r:id="rId3"/>
    <p:sldId id="330" r:id="rId4"/>
    <p:sldId id="312" r:id="rId5"/>
    <p:sldId id="277" r:id="rId6"/>
    <p:sldId id="278" r:id="rId7"/>
    <p:sldId id="279" r:id="rId8"/>
    <p:sldId id="280" r:id="rId9"/>
    <p:sldId id="281" r:id="rId10"/>
    <p:sldId id="282" r:id="rId11"/>
    <p:sldId id="283" r:id="rId12"/>
    <p:sldId id="284" r:id="rId13"/>
    <p:sldId id="285" r:id="rId14"/>
    <p:sldId id="310" r:id="rId15"/>
  </p:sldIdLst>
  <p:sldSz cx="9144000" cy="6858000" type="screen4x3"/>
  <p:notesSz cx="6858000" cy="9144000"/>
  <p:defaultTextStyle>
    <a:defPPr>
      <a:defRPr lang="ru-RU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>
        <p:scale>
          <a:sx n="110" d="100"/>
          <a:sy n="110" d="100"/>
        </p:scale>
        <p:origin x="-72" y="23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CA93D6-544C-49CB-88A2-49A3D8916E5B}" type="datetimeFigureOut">
              <a:rPr lang="ru-RU" smtClean="0"/>
              <a:t>25.01.2013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7533488-C810-4BD2-9245-0EDDF8BB65E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23870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3827B91-BC80-4590-A990-1F9177E71722}" type="slidenum">
              <a:rPr lang="ru-RU" smtClean="0"/>
              <a:pPr>
                <a:defRPr/>
              </a:pPr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4110354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2DECD8-E6BA-493D-9547-B76387022801}" type="slidenum">
              <a:rPr lang="ru-RU" smtClean="0"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25522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2DECD8-E6BA-493D-9547-B76387022801}" type="slidenum">
              <a:rPr lang="ru-RU" smtClean="0"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2552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2DECD8-E6BA-493D-9547-B76387022801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25522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2DECD8-E6BA-493D-9547-B76387022801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25522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2DECD8-E6BA-493D-9547-B76387022801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25522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2DECD8-E6BA-493D-9547-B76387022801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25522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2DECD8-E6BA-493D-9547-B76387022801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25522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2DECD8-E6BA-493D-9547-B76387022801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25522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2DECD8-E6BA-493D-9547-B76387022801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25522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2DECD8-E6BA-493D-9547-B76387022801}" type="slidenum">
              <a:rPr lang="ru-RU" smtClean="0"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2552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ABE45-C059-8D4C-945D-9E82376CC9AF}" type="datetimeFigureOut">
              <a:rPr lang="ru-RU" smtClean="0"/>
              <a:t>25.01.2013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750E2-FCAB-6144-8554-667B136BCB2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679265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.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ABE45-C059-8D4C-945D-9E82376CC9AF}" type="datetimeFigureOut">
              <a:rPr lang="ru-RU" smtClean="0"/>
              <a:t>25.01.2013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750E2-FCAB-6144-8554-667B136BCB2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220276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. загол.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ABE45-C059-8D4C-945D-9E82376CC9AF}" type="datetimeFigureOut">
              <a:rPr lang="ru-RU" smtClean="0"/>
              <a:t>25.01.2013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750E2-FCAB-6144-8554-667B136BCB2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698074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>
  <p:cSld name="2_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Рисунок 8" descr="Plashka_ярка полоски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-11927"/>
            <a:ext cx="9143999" cy="6881854"/>
          </a:xfrm>
          <a:prstGeom prst="rect">
            <a:avLst/>
          </a:prstGeom>
        </p:spPr>
      </p:pic>
      <p:pic>
        <p:nvPicPr>
          <p:cNvPr id="8" name="Рисунок 7" descr="Plashka_ярка полоски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-11927"/>
            <a:ext cx="9143999" cy="6881854"/>
          </a:xfrm>
          <a:prstGeom prst="rect">
            <a:avLst/>
          </a:prstGeom>
        </p:spPr>
      </p:pic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prstClr val="white"/>
                </a:solidFill>
              </a:rPr>
              <a:pPr/>
              <a:t>25.01.2013</a:t>
            </a:fld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dirty="0" smtClean="0">
                <a:solidFill>
                  <a:prstClr val="white"/>
                </a:solidFill>
              </a:rPr>
              <a:t>ЦС Маркетинга ДРПК</a:t>
            </a:r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10" name="Содержимое 2"/>
          <p:cNvSpPr>
            <a:spLocks noGrp="1"/>
          </p:cNvSpPr>
          <p:nvPr>
            <p:ph idx="1"/>
          </p:nvPr>
        </p:nvSpPr>
        <p:spPr>
          <a:xfrm>
            <a:off x="3575050" y="777107"/>
            <a:ext cx="5111750" cy="1139725"/>
          </a:xfrm>
          <a:prstGeom prst="rect">
            <a:avLst/>
          </a:prstGeom>
        </p:spPr>
        <p:txBody>
          <a:bodyPr/>
          <a:lstStyle>
            <a:lvl1pPr>
              <a:defRPr sz="3200">
                <a:solidFill>
                  <a:srgbClr val="1D5F9B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  <a:lvl2pPr>
              <a:defRPr sz="2400">
                <a:solidFill>
                  <a:srgbClr val="1D5F9B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2pPr>
            <a:lvl3pPr>
              <a:buNone/>
              <a:defRPr sz="2400">
                <a:solidFill>
                  <a:srgbClr val="1D5F9B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3pPr>
            <a:lvl4pPr>
              <a:defRPr sz="2000">
                <a:solidFill>
                  <a:srgbClr val="1D5F9B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4pPr>
            <a:lvl5pPr>
              <a:defRPr sz="2000">
                <a:solidFill>
                  <a:srgbClr val="1D5F9B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1" name="Заголовок 1"/>
          <p:cNvSpPr txBox="1">
            <a:spLocks/>
          </p:cNvSpPr>
          <p:nvPr/>
        </p:nvSpPr>
        <p:spPr>
          <a:xfrm>
            <a:off x="457200" y="777106"/>
            <a:ext cx="3008313" cy="116205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>
              <a:defRPr sz="2000" b="1">
                <a:solidFill>
                  <a:srgbClr val="F69200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12" name="Заголовок 1"/>
          <p:cNvSpPr txBox="1">
            <a:spLocks/>
          </p:cNvSpPr>
          <p:nvPr/>
        </p:nvSpPr>
        <p:spPr>
          <a:xfrm>
            <a:off x="467544" y="2420888"/>
            <a:ext cx="3008313" cy="116205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>
              <a:defRPr sz="2000" b="1">
                <a:solidFill>
                  <a:srgbClr val="F69200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13" name="Заголовок 1"/>
          <p:cNvSpPr txBox="1">
            <a:spLocks/>
          </p:cNvSpPr>
          <p:nvPr/>
        </p:nvSpPr>
        <p:spPr>
          <a:xfrm>
            <a:off x="467544" y="4077072"/>
            <a:ext cx="3008313" cy="116205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>
              <a:defRPr sz="2000" b="1">
                <a:solidFill>
                  <a:srgbClr val="F69200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16" name="Заголовок 1"/>
          <p:cNvSpPr txBox="1">
            <a:spLocks/>
          </p:cNvSpPr>
          <p:nvPr/>
        </p:nvSpPr>
        <p:spPr>
          <a:xfrm>
            <a:off x="467544" y="2924944"/>
            <a:ext cx="3008313" cy="116205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>
              <a:defRPr sz="2000" b="1">
                <a:solidFill>
                  <a:srgbClr val="F69200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17" name="Заголовок 1"/>
          <p:cNvSpPr txBox="1">
            <a:spLocks/>
          </p:cNvSpPr>
          <p:nvPr/>
        </p:nvSpPr>
        <p:spPr>
          <a:xfrm>
            <a:off x="467544" y="4725144"/>
            <a:ext cx="3008313" cy="116205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>
              <a:defRPr sz="2000" b="1">
                <a:solidFill>
                  <a:srgbClr val="F69200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18" name="Заголовок 1"/>
          <p:cNvSpPr txBox="1">
            <a:spLocks/>
          </p:cNvSpPr>
          <p:nvPr/>
        </p:nvSpPr>
        <p:spPr>
          <a:xfrm>
            <a:off x="467544" y="764704"/>
            <a:ext cx="3008313" cy="116205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>
              <a:defRPr sz="2000" b="1">
                <a:solidFill>
                  <a:srgbClr val="F69200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14" name="Заголовок 1"/>
          <p:cNvSpPr txBox="1">
            <a:spLocks/>
          </p:cNvSpPr>
          <p:nvPr userDrawn="1"/>
        </p:nvSpPr>
        <p:spPr>
          <a:xfrm>
            <a:off x="457200" y="777106"/>
            <a:ext cx="3008313" cy="116205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>
              <a:defRPr sz="2000" b="1">
                <a:solidFill>
                  <a:srgbClr val="F69200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15" name="Заголовок 1"/>
          <p:cNvSpPr txBox="1">
            <a:spLocks/>
          </p:cNvSpPr>
          <p:nvPr userDrawn="1"/>
        </p:nvSpPr>
        <p:spPr>
          <a:xfrm>
            <a:off x="467544" y="2420888"/>
            <a:ext cx="3008313" cy="116205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>
              <a:defRPr sz="2000" b="1">
                <a:solidFill>
                  <a:srgbClr val="F69200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19" name="Заголовок 1"/>
          <p:cNvSpPr txBox="1">
            <a:spLocks/>
          </p:cNvSpPr>
          <p:nvPr userDrawn="1"/>
        </p:nvSpPr>
        <p:spPr>
          <a:xfrm>
            <a:off x="467544" y="4077072"/>
            <a:ext cx="3008313" cy="116205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>
              <a:defRPr sz="2000" b="1">
                <a:solidFill>
                  <a:srgbClr val="F69200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20" name="Заголовок 1"/>
          <p:cNvSpPr txBox="1">
            <a:spLocks/>
          </p:cNvSpPr>
          <p:nvPr userDrawn="1"/>
        </p:nvSpPr>
        <p:spPr>
          <a:xfrm>
            <a:off x="467544" y="2924944"/>
            <a:ext cx="3008313" cy="116205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>
              <a:defRPr sz="2000" b="1">
                <a:solidFill>
                  <a:srgbClr val="F69200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21" name="Заголовок 1"/>
          <p:cNvSpPr txBox="1">
            <a:spLocks/>
          </p:cNvSpPr>
          <p:nvPr userDrawn="1"/>
        </p:nvSpPr>
        <p:spPr>
          <a:xfrm>
            <a:off x="467544" y="4725144"/>
            <a:ext cx="3008313" cy="116205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>
              <a:defRPr sz="2000" b="1">
                <a:solidFill>
                  <a:srgbClr val="F69200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22" name="Заголовок 1"/>
          <p:cNvSpPr txBox="1">
            <a:spLocks/>
          </p:cNvSpPr>
          <p:nvPr userDrawn="1"/>
        </p:nvSpPr>
        <p:spPr>
          <a:xfrm>
            <a:off x="467544" y="764704"/>
            <a:ext cx="3008313" cy="116205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>
              <a:defRPr sz="2000" b="1">
                <a:solidFill>
                  <a:srgbClr val="F69200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8682717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ABE45-C059-8D4C-945D-9E82376CC9AF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25.01.2013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750E2-FCAB-6144-8554-667B136BCB2D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718782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ABE45-C059-8D4C-945D-9E82376CC9AF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25.01.2013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750E2-FCAB-6144-8554-667B136BCB2D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499914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ABE45-C059-8D4C-945D-9E82376CC9AF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25.01.2013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750E2-FCAB-6144-8554-667B136BCB2D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467869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ABE45-C059-8D4C-945D-9E82376CC9AF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25.01.2013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750E2-FCAB-6144-8554-667B136BCB2D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202179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ABE45-C059-8D4C-945D-9E82376CC9AF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25.01.2013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750E2-FCAB-6144-8554-667B136BCB2D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405686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ABE45-C059-8D4C-945D-9E82376CC9AF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25.01.2013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750E2-FCAB-6144-8554-667B136BCB2D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596409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ABE45-C059-8D4C-945D-9E82376CC9AF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25.01.2013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750E2-FCAB-6144-8554-667B136BCB2D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02678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ABE45-C059-8D4C-945D-9E82376CC9AF}" type="datetimeFigureOut">
              <a:rPr lang="ru-RU" smtClean="0"/>
              <a:t>25.01.2013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750E2-FCAB-6144-8554-667B136BCB2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266886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ABE45-C059-8D4C-945D-9E82376CC9AF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25.01.2013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750E2-FCAB-6144-8554-667B136BCB2D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036675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ABE45-C059-8D4C-945D-9E82376CC9AF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25.01.2013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750E2-FCAB-6144-8554-667B136BCB2D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448336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.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ABE45-C059-8D4C-945D-9E82376CC9AF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25.01.2013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750E2-FCAB-6144-8554-667B136BCB2D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604792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. загол.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ABE45-C059-8D4C-945D-9E82376CC9AF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25.01.2013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750E2-FCAB-6144-8554-667B136BCB2D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82363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ABE45-C059-8D4C-945D-9E82376CC9AF}" type="datetimeFigureOut">
              <a:rPr lang="ru-RU" smtClean="0"/>
              <a:t>25.01.2013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750E2-FCAB-6144-8554-667B136BCB2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437195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ABE45-C059-8D4C-945D-9E82376CC9AF}" type="datetimeFigureOut">
              <a:rPr lang="ru-RU" smtClean="0"/>
              <a:t>25.01.2013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750E2-FCAB-6144-8554-667B136BCB2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400368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ABE45-C059-8D4C-945D-9E82376CC9AF}" type="datetimeFigureOut">
              <a:rPr lang="ru-RU" smtClean="0"/>
              <a:t>25.01.2013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750E2-FCAB-6144-8554-667B136BCB2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013732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ABE45-C059-8D4C-945D-9E82376CC9AF}" type="datetimeFigureOut">
              <a:rPr lang="ru-RU" smtClean="0"/>
              <a:t>25.01.2013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750E2-FCAB-6144-8554-667B136BCB2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377435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ABE45-C059-8D4C-945D-9E82376CC9AF}" type="datetimeFigureOut">
              <a:rPr lang="ru-RU" smtClean="0"/>
              <a:t>25.01.2013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750E2-FCAB-6144-8554-667B136BCB2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69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ABE45-C059-8D4C-945D-9E82376CC9AF}" type="datetimeFigureOut">
              <a:rPr lang="ru-RU" smtClean="0"/>
              <a:t>25.01.2013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750E2-FCAB-6144-8554-667B136BCB2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301030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ABE45-C059-8D4C-945D-9E82376CC9AF}" type="datetimeFigureOut">
              <a:rPr lang="ru-RU" smtClean="0"/>
              <a:t>25.01.2013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750E2-FCAB-6144-8554-667B136BCB2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84989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8ABE45-C059-8D4C-945D-9E82376CC9AF}" type="datetimeFigureOut">
              <a:rPr lang="ru-RU" smtClean="0"/>
              <a:t>25.01.2013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3750E2-FCAB-6144-8554-667B136BCB2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00043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72" r:id="rId12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8ABE45-C059-8D4C-945D-9E82376CC9AF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25.01.2013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3750E2-FCAB-6144-8554-667B136BCB2D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81416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4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 idx="4294967295"/>
          </p:nvPr>
        </p:nvSpPr>
        <p:spPr>
          <a:xfrm>
            <a:off x="457200" y="2492896"/>
            <a:ext cx="8229600" cy="936104"/>
          </a:xfr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3200" dirty="0" smtClean="0">
                <a:solidFill>
                  <a:schemeClr val="accent1">
                    <a:lumMod val="50000"/>
                  </a:schemeClr>
                </a:solidFill>
              </a:rPr>
              <a:t>«Многоликий» МРОТ в расчете больничных</a:t>
            </a:r>
            <a:endParaRPr lang="ru-RU" sz="3200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8401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 startAt="3"/>
            </a:pPr>
            <a:r>
              <a:rPr lang="ru-RU" sz="3000" dirty="0" smtClean="0">
                <a:solidFill>
                  <a:schemeClr val="tx2"/>
                </a:solidFill>
              </a:rPr>
              <a:t>Если расчет среднего дневного заработка велся исходя из МРОТ это не значит, что пособие за полный месяц будет меньше МРОТ!</a:t>
            </a:r>
          </a:p>
          <a:p>
            <a:pPr marL="0" indent="0">
              <a:buNone/>
            </a:pPr>
            <a:r>
              <a:rPr lang="ru-RU" sz="3000" dirty="0">
                <a:solidFill>
                  <a:schemeClr val="tx2"/>
                </a:solidFill>
              </a:rPr>
              <a:t>Пособие за </a:t>
            </a:r>
            <a:r>
              <a:rPr lang="ru-RU" sz="3000" dirty="0" smtClean="0">
                <a:solidFill>
                  <a:schemeClr val="tx2"/>
                </a:solidFill>
              </a:rPr>
              <a:t>31 день </a:t>
            </a:r>
            <a:r>
              <a:rPr lang="ru-RU" sz="3000" dirty="0">
                <a:solidFill>
                  <a:schemeClr val="tx2"/>
                </a:solidFill>
              </a:rPr>
              <a:t>января исходя из среднего заработка работника:</a:t>
            </a:r>
          </a:p>
          <a:p>
            <a:pPr marL="0" indent="0">
              <a:buNone/>
            </a:pPr>
            <a:r>
              <a:rPr lang="ru-RU" sz="3000" dirty="0" smtClean="0">
                <a:solidFill>
                  <a:srgbClr val="FF0000"/>
                </a:solidFill>
              </a:rPr>
              <a:t>171,12 </a:t>
            </a:r>
            <a:r>
              <a:rPr lang="ru-RU" sz="3000" dirty="0">
                <a:solidFill>
                  <a:srgbClr val="FF0000"/>
                </a:solidFill>
              </a:rPr>
              <a:t>* </a:t>
            </a:r>
            <a:r>
              <a:rPr lang="ru-RU" sz="3000" dirty="0" smtClean="0">
                <a:solidFill>
                  <a:srgbClr val="FF0000"/>
                </a:solidFill>
              </a:rPr>
              <a:t>31 </a:t>
            </a:r>
            <a:r>
              <a:rPr lang="ru-RU" sz="3000" dirty="0">
                <a:solidFill>
                  <a:srgbClr val="FF0000"/>
                </a:solidFill>
              </a:rPr>
              <a:t>= </a:t>
            </a:r>
            <a:r>
              <a:rPr lang="ru-RU" sz="3000" dirty="0" smtClean="0">
                <a:solidFill>
                  <a:srgbClr val="FF0000"/>
                </a:solidFill>
              </a:rPr>
              <a:t>5304,72 </a:t>
            </a:r>
            <a:r>
              <a:rPr lang="ru-RU" sz="3000" dirty="0">
                <a:solidFill>
                  <a:srgbClr val="FF0000"/>
                </a:solidFill>
              </a:rPr>
              <a:t>руб</a:t>
            </a:r>
            <a:r>
              <a:rPr lang="ru-RU" sz="3000" dirty="0" smtClean="0">
                <a:solidFill>
                  <a:srgbClr val="FF0000"/>
                </a:solidFill>
              </a:rPr>
              <a:t>. это больше чем </a:t>
            </a:r>
            <a:r>
              <a:rPr lang="ru-RU" sz="3000" dirty="0" smtClean="0">
                <a:solidFill>
                  <a:srgbClr val="FF0000"/>
                </a:solidFill>
              </a:rPr>
              <a:t>5205,00 </a:t>
            </a:r>
            <a:r>
              <a:rPr lang="ru-RU" sz="3000" dirty="0" smtClean="0">
                <a:solidFill>
                  <a:srgbClr val="FF0000"/>
                </a:solidFill>
              </a:rPr>
              <a:t>и этим средним дневным заработком нельзя оплачивать больничный</a:t>
            </a:r>
            <a:endParaRPr lang="ru-RU" sz="3000" dirty="0">
              <a:solidFill>
                <a:srgbClr val="FF0000"/>
              </a:solidFill>
            </a:endParaRPr>
          </a:p>
          <a:p>
            <a:pPr marL="514350" indent="-514350">
              <a:buFont typeface="+mj-lt"/>
              <a:buAutoNum type="arabicPeriod" startAt="3"/>
            </a:pPr>
            <a:endParaRPr lang="ru-RU" sz="3000" dirty="0">
              <a:solidFill>
                <a:schemeClr val="tx2"/>
              </a:solidFill>
            </a:endParaRPr>
          </a:p>
          <a:p>
            <a:pPr marL="514350" indent="-514350">
              <a:buFont typeface="+mj-lt"/>
              <a:buAutoNum type="arabicPeriod" startAt="3"/>
            </a:pPr>
            <a:endParaRPr lang="ru-RU" sz="3000" dirty="0" smtClean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ru-RU" sz="3000" dirty="0">
              <a:solidFill>
                <a:schemeClr val="tx2"/>
              </a:solidFill>
            </a:endParaRPr>
          </a:p>
        </p:txBody>
      </p:sp>
      <p:pic>
        <p:nvPicPr>
          <p:cNvPr id="5" name="Изображение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flipV="1">
            <a:off x="126312" y="465784"/>
            <a:ext cx="5581923" cy="482088"/>
          </a:xfrm>
          <a:prstGeom prst="rect">
            <a:avLst/>
          </a:prstGeom>
        </p:spPr>
      </p:pic>
      <p:sp>
        <p:nvSpPr>
          <p:cNvPr id="6" name="Заголовок 2"/>
          <p:cNvSpPr>
            <a:spLocks noGrp="1"/>
          </p:cNvSpPr>
          <p:nvPr/>
        </p:nvSpPr>
        <p:spPr>
          <a:xfrm>
            <a:off x="356632" y="188739"/>
            <a:ext cx="4649638" cy="99412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3200" dirty="0" smtClean="0">
                <a:solidFill>
                  <a:schemeClr val="bg1"/>
                </a:solidFill>
              </a:rPr>
              <a:t>Выводы</a:t>
            </a:r>
            <a:endParaRPr lang="ru-RU" sz="3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165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514350" indent="-514350">
              <a:buFont typeface="+mj-lt"/>
              <a:buAutoNum type="arabicPeriod" startAt="4"/>
            </a:pPr>
            <a:r>
              <a:rPr lang="ru-RU" sz="3000" dirty="0" smtClean="0">
                <a:solidFill>
                  <a:schemeClr val="tx2"/>
                </a:solidFill>
              </a:rPr>
              <a:t>К максимальному размеру пособия из МРОТ процент от стажа не применяется!</a:t>
            </a:r>
          </a:p>
          <a:p>
            <a:pPr marL="0" indent="0">
              <a:buNone/>
            </a:pPr>
            <a:r>
              <a:rPr lang="ru-RU" sz="3000" dirty="0">
                <a:solidFill>
                  <a:schemeClr val="tx2"/>
                </a:solidFill>
              </a:rPr>
              <a:t>Максимальный размер пособия за 5 дней января: </a:t>
            </a:r>
            <a:r>
              <a:rPr lang="ru-RU" sz="3000" dirty="0" smtClean="0">
                <a:solidFill>
                  <a:schemeClr val="tx2"/>
                </a:solidFill>
              </a:rPr>
              <a:t>5205*5/31 </a:t>
            </a:r>
            <a:r>
              <a:rPr lang="ru-RU" sz="3000" dirty="0">
                <a:solidFill>
                  <a:schemeClr val="tx2"/>
                </a:solidFill>
              </a:rPr>
              <a:t>= </a:t>
            </a:r>
            <a:r>
              <a:rPr lang="ru-RU" sz="3000" dirty="0" smtClean="0">
                <a:solidFill>
                  <a:srgbClr val="FF0000"/>
                </a:solidFill>
              </a:rPr>
              <a:t>839,52</a:t>
            </a:r>
            <a:r>
              <a:rPr lang="ru-RU" sz="3000" dirty="0" smtClean="0">
                <a:solidFill>
                  <a:schemeClr val="tx2"/>
                </a:solidFill>
              </a:rPr>
              <a:t> </a:t>
            </a:r>
            <a:r>
              <a:rPr lang="ru-RU" sz="3000" dirty="0" err="1" smtClean="0">
                <a:solidFill>
                  <a:schemeClr val="tx2"/>
                </a:solidFill>
              </a:rPr>
              <a:t>руб</a:t>
            </a:r>
            <a:r>
              <a:rPr lang="en-US" sz="3000" dirty="0" smtClean="0">
                <a:solidFill>
                  <a:schemeClr val="tx2"/>
                </a:solidFill>
              </a:rPr>
              <a:t> (</a:t>
            </a:r>
            <a:r>
              <a:rPr lang="ru-RU" sz="3000" dirty="0" smtClean="0">
                <a:solidFill>
                  <a:srgbClr val="FF0000"/>
                </a:solidFill>
              </a:rPr>
              <a:t>нет процента от стажа!</a:t>
            </a:r>
            <a:r>
              <a:rPr lang="ru-RU" sz="3000" dirty="0" smtClean="0">
                <a:solidFill>
                  <a:schemeClr val="tx2"/>
                </a:solidFill>
              </a:rPr>
              <a:t>).</a:t>
            </a:r>
            <a:endParaRPr lang="ru-RU" sz="3000" dirty="0">
              <a:solidFill>
                <a:schemeClr val="tx2"/>
              </a:solidFill>
            </a:endParaRPr>
          </a:p>
          <a:p>
            <a:pPr marL="0" indent="0">
              <a:buNone/>
            </a:pPr>
            <a:r>
              <a:rPr lang="ru-RU" sz="3000" dirty="0">
                <a:solidFill>
                  <a:schemeClr val="tx2"/>
                </a:solidFill>
              </a:rPr>
              <a:t>Пособие за 5 дней января исходя из среднего заработка </a:t>
            </a:r>
            <a:r>
              <a:rPr lang="ru-RU" sz="3000" dirty="0" smtClean="0">
                <a:solidFill>
                  <a:schemeClr val="tx2"/>
                </a:solidFill>
              </a:rPr>
              <a:t>работника при 60% от стажа:</a:t>
            </a:r>
            <a:endParaRPr lang="ru-RU" sz="3000" dirty="0">
              <a:solidFill>
                <a:schemeClr val="tx2"/>
              </a:solidFill>
            </a:endParaRPr>
          </a:p>
          <a:p>
            <a:pPr marL="0" indent="0">
              <a:buNone/>
            </a:pPr>
            <a:r>
              <a:rPr lang="ru-RU" sz="3000" dirty="0" smtClean="0">
                <a:solidFill>
                  <a:schemeClr val="tx2"/>
                </a:solidFill>
              </a:rPr>
              <a:t>171,12 </a:t>
            </a:r>
            <a:r>
              <a:rPr lang="ru-RU" sz="3000" dirty="0">
                <a:solidFill>
                  <a:schemeClr val="tx2"/>
                </a:solidFill>
              </a:rPr>
              <a:t>* 5 * </a:t>
            </a:r>
            <a:r>
              <a:rPr lang="ru-RU" sz="3000" dirty="0" smtClean="0">
                <a:solidFill>
                  <a:srgbClr val="FF0000"/>
                </a:solidFill>
              </a:rPr>
              <a:t>60%</a:t>
            </a:r>
            <a:r>
              <a:rPr lang="ru-RU" sz="3000" dirty="0" smtClean="0">
                <a:solidFill>
                  <a:schemeClr val="tx2"/>
                </a:solidFill>
              </a:rPr>
              <a:t> </a:t>
            </a:r>
            <a:r>
              <a:rPr lang="ru-RU" sz="3000" dirty="0">
                <a:solidFill>
                  <a:schemeClr val="tx2"/>
                </a:solidFill>
              </a:rPr>
              <a:t>= </a:t>
            </a:r>
            <a:r>
              <a:rPr lang="ru-RU" sz="3000" dirty="0" smtClean="0">
                <a:solidFill>
                  <a:srgbClr val="FF0000"/>
                </a:solidFill>
              </a:rPr>
              <a:t>513,36</a:t>
            </a:r>
            <a:r>
              <a:rPr lang="ru-RU" sz="3000" dirty="0" smtClean="0">
                <a:solidFill>
                  <a:schemeClr val="tx2"/>
                </a:solidFill>
              </a:rPr>
              <a:t> </a:t>
            </a:r>
            <a:r>
              <a:rPr lang="ru-RU" sz="3000" dirty="0">
                <a:solidFill>
                  <a:schemeClr val="tx2"/>
                </a:solidFill>
              </a:rPr>
              <a:t>руб.</a:t>
            </a:r>
          </a:p>
          <a:p>
            <a:pPr marL="0" indent="0">
              <a:buNone/>
            </a:pPr>
            <a:r>
              <a:rPr lang="ru-RU" sz="3000" dirty="0" smtClean="0">
                <a:solidFill>
                  <a:schemeClr val="tx2"/>
                </a:solidFill>
              </a:rPr>
              <a:t>513</a:t>
            </a:r>
            <a:r>
              <a:rPr lang="en-US" sz="3000" dirty="0" smtClean="0">
                <a:solidFill>
                  <a:schemeClr val="tx2"/>
                </a:solidFill>
              </a:rPr>
              <a:t>,</a:t>
            </a:r>
            <a:r>
              <a:rPr lang="ru-RU" sz="3000" dirty="0" smtClean="0">
                <a:solidFill>
                  <a:schemeClr val="tx2"/>
                </a:solidFill>
              </a:rPr>
              <a:t>36 </a:t>
            </a:r>
            <a:r>
              <a:rPr lang="en-US" sz="3000" dirty="0" smtClean="0">
                <a:solidFill>
                  <a:schemeClr val="tx2"/>
                </a:solidFill>
              </a:rPr>
              <a:t>&lt; </a:t>
            </a:r>
            <a:r>
              <a:rPr lang="ru-RU" sz="3000" dirty="0" smtClean="0">
                <a:solidFill>
                  <a:schemeClr val="tx2"/>
                </a:solidFill>
              </a:rPr>
              <a:t>839</a:t>
            </a:r>
            <a:r>
              <a:rPr lang="en-US" sz="3000" dirty="0" smtClean="0">
                <a:solidFill>
                  <a:schemeClr val="tx2"/>
                </a:solidFill>
              </a:rPr>
              <a:t>,</a:t>
            </a:r>
            <a:r>
              <a:rPr lang="ru-RU" sz="3000" dirty="0" smtClean="0">
                <a:solidFill>
                  <a:schemeClr val="tx2"/>
                </a:solidFill>
              </a:rPr>
              <a:t>52</a:t>
            </a:r>
            <a:r>
              <a:rPr lang="en-US" sz="3000" dirty="0" smtClean="0">
                <a:solidFill>
                  <a:schemeClr val="tx2"/>
                </a:solidFill>
              </a:rPr>
              <a:t> </a:t>
            </a:r>
            <a:r>
              <a:rPr lang="ru-RU" sz="3000" dirty="0">
                <a:solidFill>
                  <a:schemeClr val="tx2"/>
                </a:solidFill>
              </a:rPr>
              <a:t>значит за 5 дней января следует выплатить </a:t>
            </a:r>
            <a:r>
              <a:rPr lang="en-US" sz="3000" dirty="0" smtClean="0">
                <a:solidFill>
                  <a:srgbClr val="FF0000"/>
                </a:solidFill>
              </a:rPr>
              <a:t>5</a:t>
            </a:r>
            <a:r>
              <a:rPr lang="ru-RU" sz="3000" dirty="0" smtClean="0">
                <a:solidFill>
                  <a:srgbClr val="FF0000"/>
                </a:solidFill>
              </a:rPr>
              <a:t>13,36</a:t>
            </a:r>
            <a:r>
              <a:rPr lang="ru-RU" sz="3000" dirty="0" smtClean="0">
                <a:solidFill>
                  <a:schemeClr val="tx2"/>
                </a:solidFill>
              </a:rPr>
              <a:t>. </a:t>
            </a:r>
            <a:endParaRPr lang="ru-RU" sz="3000" dirty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ru-RU" sz="3000" dirty="0">
              <a:solidFill>
                <a:schemeClr val="tx2"/>
              </a:solidFill>
            </a:endParaRPr>
          </a:p>
        </p:txBody>
      </p:sp>
      <p:pic>
        <p:nvPicPr>
          <p:cNvPr id="5" name="Изображение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flipV="1">
            <a:off x="126312" y="465784"/>
            <a:ext cx="5581923" cy="482088"/>
          </a:xfrm>
          <a:prstGeom prst="rect">
            <a:avLst/>
          </a:prstGeom>
        </p:spPr>
      </p:pic>
      <p:sp>
        <p:nvSpPr>
          <p:cNvPr id="6" name="Заголовок 2"/>
          <p:cNvSpPr>
            <a:spLocks noGrp="1"/>
          </p:cNvSpPr>
          <p:nvPr/>
        </p:nvSpPr>
        <p:spPr>
          <a:xfrm>
            <a:off x="356632" y="188739"/>
            <a:ext cx="4649638" cy="99412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3200" dirty="0" smtClean="0">
                <a:solidFill>
                  <a:schemeClr val="bg1"/>
                </a:solidFill>
              </a:rPr>
              <a:t>Выводы</a:t>
            </a:r>
            <a:endParaRPr lang="ru-RU" sz="3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5455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 startAt="5"/>
            </a:pPr>
            <a:r>
              <a:rPr lang="ru-RU" sz="3000" dirty="0" smtClean="0">
                <a:solidFill>
                  <a:schemeClr val="tx2"/>
                </a:solidFill>
              </a:rPr>
              <a:t>При расчете максимального размера пособия не делаем промежуточных округлений.</a:t>
            </a:r>
          </a:p>
          <a:p>
            <a:pPr marL="0" indent="0">
              <a:buNone/>
            </a:pPr>
            <a:r>
              <a:rPr lang="ru-RU" sz="3000" dirty="0" smtClean="0">
                <a:solidFill>
                  <a:schemeClr val="tx2"/>
                </a:solidFill>
              </a:rPr>
              <a:t>Нельзя считать так:</a:t>
            </a:r>
          </a:p>
          <a:p>
            <a:pPr marL="0" indent="0">
              <a:buNone/>
            </a:pPr>
            <a:r>
              <a:rPr lang="ru-RU" sz="3000" dirty="0" smtClean="0">
                <a:solidFill>
                  <a:schemeClr val="tx2"/>
                </a:solidFill>
              </a:rPr>
              <a:t>5205/31 </a:t>
            </a:r>
            <a:r>
              <a:rPr lang="ru-RU" sz="3000" dirty="0" smtClean="0">
                <a:solidFill>
                  <a:schemeClr val="tx2"/>
                </a:solidFill>
              </a:rPr>
              <a:t>= </a:t>
            </a:r>
            <a:r>
              <a:rPr lang="ru-RU" sz="3000" dirty="0" smtClean="0">
                <a:solidFill>
                  <a:schemeClr val="tx2"/>
                </a:solidFill>
              </a:rPr>
              <a:t>167,90 </a:t>
            </a:r>
            <a:r>
              <a:rPr lang="ru-RU" sz="3000" dirty="0" err="1" smtClean="0">
                <a:solidFill>
                  <a:schemeClr val="tx2"/>
                </a:solidFill>
              </a:rPr>
              <a:t>руб</a:t>
            </a:r>
            <a:endParaRPr lang="ru-RU" sz="3000" dirty="0" smtClean="0">
              <a:solidFill>
                <a:schemeClr val="tx2"/>
              </a:solidFill>
            </a:endParaRPr>
          </a:p>
          <a:p>
            <a:pPr marL="0" indent="0">
              <a:buNone/>
            </a:pPr>
            <a:r>
              <a:rPr lang="ru-RU" sz="3000" dirty="0" smtClean="0">
                <a:solidFill>
                  <a:schemeClr val="tx2"/>
                </a:solidFill>
              </a:rPr>
              <a:t>167,90*5 </a:t>
            </a:r>
            <a:r>
              <a:rPr lang="ru-RU" sz="3000" dirty="0" smtClean="0">
                <a:solidFill>
                  <a:schemeClr val="tx2"/>
                </a:solidFill>
              </a:rPr>
              <a:t>= </a:t>
            </a:r>
            <a:r>
              <a:rPr lang="ru-RU" sz="3000" dirty="0" smtClean="0">
                <a:solidFill>
                  <a:schemeClr val="tx2"/>
                </a:solidFill>
              </a:rPr>
              <a:t>839,50 </a:t>
            </a:r>
            <a:r>
              <a:rPr lang="ru-RU" sz="3000" dirty="0" err="1" smtClean="0">
                <a:solidFill>
                  <a:schemeClr val="tx2"/>
                </a:solidFill>
              </a:rPr>
              <a:t>руб</a:t>
            </a:r>
            <a:endParaRPr lang="ru-RU" sz="3000" dirty="0" smtClean="0">
              <a:solidFill>
                <a:schemeClr val="tx2"/>
              </a:solidFill>
            </a:endParaRPr>
          </a:p>
          <a:p>
            <a:pPr marL="0" indent="0">
              <a:buNone/>
            </a:pPr>
            <a:r>
              <a:rPr lang="ru-RU" sz="3000" dirty="0" smtClean="0">
                <a:solidFill>
                  <a:srgbClr val="FF0000"/>
                </a:solidFill>
              </a:rPr>
              <a:t>167.90*31 </a:t>
            </a:r>
            <a:r>
              <a:rPr lang="ru-RU" sz="3000" dirty="0" smtClean="0">
                <a:solidFill>
                  <a:srgbClr val="FF0000"/>
                </a:solidFill>
              </a:rPr>
              <a:t>= </a:t>
            </a:r>
            <a:r>
              <a:rPr lang="ru-RU" sz="3000" dirty="0" smtClean="0">
                <a:solidFill>
                  <a:srgbClr val="FF0000"/>
                </a:solidFill>
              </a:rPr>
              <a:t>5204,90 </a:t>
            </a:r>
            <a:r>
              <a:rPr lang="ru-RU" sz="3000" dirty="0" smtClean="0">
                <a:solidFill>
                  <a:srgbClr val="FF0000"/>
                </a:solidFill>
              </a:rPr>
              <a:t>это не равно </a:t>
            </a:r>
            <a:r>
              <a:rPr lang="ru-RU" sz="3000" dirty="0" smtClean="0">
                <a:solidFill>
                  <a:srgbClr val="FF0000"/>
                </a:solidFill>
              </a:rPr>
              <a:t>5205.00</a:t>
            </a:r>
            <a:endParaRPr lang="ru-RU" sz="30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ru-RU" sz="3000" dirty="0" smtClean="0">
                <a:solidFill>
                  <a:srgbClr val="FF0000"/>
                </a:solidFill>
              </a:rPr>
              <a:t>Поэтому считаем только так:</a:t>
            </a:r>
          </a:p>
          <a:p>
            <a:pPr marL="0" indent="0">
              <a:buNone/>
            </a:pPr>
            <a:r>
              <a:rPr lang="ru-RU" sz="3000" dirty="0" smtClean="0">
                <a:solidFill>
                  <a:srgbClr val="FF0000"/>
                </a:solidFill>
              </a:rPr>
              <a:t>5205*5/31 </a:t>
            </a:r>
            <a:r>
              <a:rPr lang="ru-RU" sz="3000" dirty="0" smtClean="0">
                <a:solidFill>
                  <a:srgbClr val="FF0000"/>
                </a:solidFill>
              </a:rPr>
              <a:t>= </a:t>
            </a:r>
            <a:r>
              <a:rPr lang="ru-RU" sz="3000" dirty="0" smtClean="0">
                <a:solidFill>
                  <a:srgbClr val="FF0000"/>
                </a:solidFill>
              </a:rPr>
              <a:t>839,52 это не равно 167.90*5=839.50 </a:t>
            </a:r>
            <a:endParaRPr lang="ru-RU" sz="30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ru-RU" sz="3000" dirty="0" smtClean="0">
              <a:solidFill>
                <a:schemeClr val="tx2"/>
              </a:solidFill>
            </a:endParaRPr>
          </a:p>
          <a:p>
            <a:pPr marL="514350" indent="-514350">
              <a:buFont typeface="+mj-lt"/>
              <a:buAutoNum type="arabicPeriod" startAt="3"/>
            </a:pPr>
            <a:endParaRPr lang="ru-RU" sz="3000" dirty="0">
              <a:solidFill>
                <a:schemeClr val="tx2"/>
              </a:solidFill>
            </a:endParaRPr>
          </a:p>
          <a:p>
            <a:pPr marL="514350" indent="-514350">
              <a:buFont typeface="+mj-lt"/>
              <a:buAutoNum type="arabicPeriod" startAt="3"/>
            </a:pPr>
            <a:endParaRPr lang="ru-RU" sz="3000" dirty="0" smtClean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ru-RU" sz="3000" dirty="0">
              <a:solidFill>
                <a:schemeClr val="tx2"/>
              </a:solidFill>
            </a:endParaRPr>
          </a:p>
        </p:txBody>
      </p:sp>
      <p:pic>
        <p:nvPicPr>
          <p:cNvPr id="5" name="Изображение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flipV="1">
            <a:off x="126312" y="465784"/>
            <a:ext cx="5581923" cy="482088"/>
          </a:xfrm>
          <a:prstGeom prst="rect">
            <a:avLst/>
          </a:prstGeom>
        </p:spPr>
      </p:pic>
      <p:sp>
        <p:nvSpPr>
          <p:cNvPr id="6" name="Заголовок 2"/>
          <p:cNvSpPr>
            <a:spLocks noGrp="1"/>
          </p:cNvSpPr>
          <p:nvPr/>
        </p:nvSpPr>
        <p:spPr>
          <a:xfrm>
            <a:off x="356632" y="188739"/>
            <a:ext cx="4649638" cy="99412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3200" dirty="0" smtClean="0">
                <a:solidFill>
                  <a:schemeClr val="bg1"/>
                </a:solidFill>
              </a:rPr>
              <a:t>Выводы</a:t>
            </a:r>
            <a:endParaRPr lang="ru-RU" sz="3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1012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Изображение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20596" y="68649"/>
            <a:ext cx="2301325" cy="3919838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567848" y="2433981"/>
            <a:ext cx="6008304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err="1" smtClean="0">
                <a:solidFill>
                  <a:prstClr val="black"/>
                </a:solidFill>
                <a:latin typeface="Cuprum"/>
                <a:cs typeface="Cuprum"/>
              </a:rPr>
              <a:t>Спасибо</a:t>
            </a:r>
            <a:r>
              <a:rPr lang="en-US" sz="4000" dirty="0" smtClean="0">
                <a:solidFill>
                  <a:prstClr val="black"/>
                </a:solidFill>
                <a:latin typeface="Cuprum"/>
                <a:cs typeface="Cuprum"/>
              </a:rPr>
              <a:t> </a:t>
            </a:r>
            <a:r>
              <a:rPr lang="en-US" sz="4000" dirty="0" err="1" smtClean="0">
                <a:solidFill>
                  <a:prstClr val="black"/>
                </a:solidFill>
                <a:latin typeface="Cuprum"/>
                <a:cs typeface="Cuprum"/>
              </a:rPr>
              <a:t>за</a:t>
            </a:r>
            <a:r>
              <a:rPr lang="en-US" sz="4000" dirty="0" smtClean="0">
                <a:solidFill>
                  <a:prstClr val="black"/>
                </a:solidFill>
                <a:latin typeface="Cuprum"/>
                <a:cs typeface="Cuprum"/>
              </a:rPr>
              <a:t> </a:t>
            </a:r>
            <a:r>
              <a:rPr lang="en-US" sz="4000" dirty="0" err="1" smtClean="0">
                <a:solidFill>
                  <a:prstClr val="black"/>
                </a:solidFill>
                <a:latin typeface="Cuprum"/>
                <a:cs typeface="Cuprum"/>
              </a:rPr>
              <a:t>внимание</a:t>
            </a:r>
            <a:r>
              <a:rPr lang="en-US" sz="4000" dirty="0" smtClean="0">
                <a:solidFill>
                  <a:prstClr val="black"/>
                </a:solidFill>
                <a:latin typeface="Cuprum"/>
                <a:cs typeface="Cuprum"/>
              </a:rPr>
              <a:t>!</a:t>
            </a:r>
            <a:endParaRPr lang="ru-RU" sz="4000" dirty="0" smtClean="0">
              <a:solidFill>
                <a:prstClr val="black"/>
              </a:solidFill>
              <a:latin typeface="Cuprum"/>
              <a:cs typeface="Cuprum"/>
            </a:endParaRPr>
          </a:p>
          <a:p>
            <a:endParaRPr lang="ru-RU" dirty="0" smtClean="0">
              <a:solidFill>
                <a:prstClr val="black"/>
              </a:solidFill>
            </a:endParaRPr>
          </a:p>
          <a:p>
            <a:endParaRPr lang="en-US" dirty="0" smtClean="0">
              <a:solidFill>
                <a:prstClr val="black"/>
              </a:solidFill>
            </a:endParaRPr>
          </a:p>
        </p:txBody>
      </p:sp>
      <p:pic>
        <p:nvPicPr>
          <p:cNvPr id="5" name="Изображение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759" y="4490706"/>
            <a:ext cx="9144000" cy="23672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46582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бъект 3"/>
          <p:cNvSpPr txBox="1">
            <a:spLocks/>
          </p:cNvSpPr>
          <p:nvPr/>
        </p:nvSpPr>
        <p:spPr>
          <a:xfrm>
            <a:off x="539552" y="1447645"/>
            <a:ext cx="8229600" cy="4525963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ru-RU" dirty="0" smtClean="0">
                <a:solidFill>
                  <a:schemeClr val="tx2"/>
                </a:solidFill>
              </a:rPr>
              <a:t>Статья 14, часть 1.1 255-ФЗ – расчет </a:t>
            </a:r>
            <a:r>
              <a:rPr lang="ru-RU" b="1" u="sng" dirty="0" smtClean="0">
                <a:solidFill>
                  <a:srgbClr val="FF0000"/>
                </a:solidFill>
              </a:rPr>
              <a:t>среднего дневного заработка</a:t>
            </a:r>
            <a:r>
              <a:rPr lang="ru-RU" dirty="0" smtClean="0">
                <a:solidFill>
                  <a:schemeClr val="tx2"/>
                </a:solidFill>
              </a:rPr>
              <a:t> по МРОТ</a:t>
            </a:r>
          </a:p>
          <a:p>
            <a:pPr marL="0" indent="0" algn="ctr">
              <a:buFont typeface="Arial" pitchFamily="34" charset="0"/>
              <a:buNone/>
            </a:pPr>
            <a:endParaRPr lang="en-US" b="1" dirty="0" smtClean="0">
              <a:solidFill>
                <a:schemeClr val="tx2"/>
              </a:solidFill>
            </a:endParaRPr>
          </a:p>
          <a:p>
            <a:pPr marL="0" indent="0" algn="ctr">
              <a:buFont typeface="Arial" pitchFamily="34" charset="0"/>
              <a:buNone/>
            </a:pPr>
            <a:endParaRPr lang="ru-RU" dirty="0" smtClean="0">
              <a:solidFill>
                <a:schemeClr val="tx2"/>
              </a:solidFill>
            </a:endParaRPr>
          </a:p>
          <a:p>
            <a:pPr marL="0" indent="0">
              <a:buFont typeface="Arial" pitchFamily="34" charset="0"/>
              <a:buNone/>
            </a:pPr>
            <a:r>
              <a:rPr lang="ru-RU" b="1" u="sng" dirty="0" smtClean="0">
                <a:solidFill>
                  <a:srgbClr val="FF0000"/>
                </a:solidFill>
              </a:rPr>
              <a:t>Пособие за полный месяц</a:t>
            </a:r>
            <a:r>
              <a:rPr lang="ru-RU" dirty="0" smtClean="0">
                <a:solidFill>
                  <a:schemeClr val="tx2"/>
                </a:solidFill>
              </a:rPr>
              <a:t> не выше МРОТ: часть 6 статьи 7, часть 3 статьи 11, часть 2 статьи 8 255-ФЗ </a:t>
            </a:r>
          </a:p>
          <a:p>
            <a:pPr marL="514350" indent="-514350">
              <a:buFont typeface="+mj-lt"/>
              <a:buAutoNum type="arabicPeriod"/>
            </a:pPr>
            <a:endParaRPr lang="ru-RU" dirty="0">
              <a:solidFill>
                <a:schemeClr val="tx2"/>
              </a:solidFill>
            </a:endParaRPr>
          </a:p>
        </p:txBody>
      </p:sp>
      <p:pic>
        <p:nvPicPr>
          <p:cNvPr id="5" name="Изображение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flipV="1">
            <a:off x="-6033" y="576157"/>
            <a:ext cx="5581923" cy="482088"/>
          </a:xfrm>
          <a:prstGeom prst="rect">
            <a:avLst/>
          </a:prstGeom>
        </p:spPr>
      </p:pic>
      <p:sp>
        <p:nvSpPr>
          <p:cNvPr id="6" name="Заголовок 2"/>
          <p:cNvSpPr txBox="1">
            <a:spLocks/>
          </p:cNvSpPr>
          <p:nvPr/>
        </p:nvSpPr>
        <p:spPr>
          <a:xfrm>
            <a:off x="224287" y="299112"/>
            <a:ext cx="4649638" cy="99412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3200" dirty="0" smtClean="0">
                <a:solidFill>
                  <a:schemeClr val="bg1"/>
                </a:solidFill>
              </a:rPr>
              <a:t>МРОТ в 255-ФЗ</a:t>
            </a:r>
            <a:endParaRPr lang="ru-RU" sz="3200" dirty="0">
              <a:solidFill>
                <a:schemeClr val="bg1"/>
              </a:solidFill>
            </a:endParaRPr>
          </a:p>
        </p:txBody>
      </p:sp>
      <p:pic>
        <p:nvPicPr>
          <p:cNvPr id="7" name="Изображение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04477" y="3940082"/>
            <a:ext cx="135073" cy="151027"/>
          </a:xfrm>
          <a:prstGeom prst="rect">
            <a:avLst/>
          </a:prstGeom>
        </p:spPr>
      </p:pic>
      <p:pic>
        <p:nvPicPr>
          <p:cNvPr id="8" name="Изображение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04478" y="1681335"/>
            <a:ext cx="135073" cy="1510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6761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Изображение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62396" y="181848"/>
            <a:ext cx="1155371" cy="1971276"/>
          </a:xfrm>
          <a:prstGeom prst="rect">
            <a:avLst/>
          </a:prstGeom>
        </p:spPr>
      </p:pic>
      <p:pic>
        <p:nvPicPr>
          <p:cNvPr id="8" name="Изображение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97" y="4490706"/>
            <a:ext cx="9144000" cy="2367294"/>
          </a:xfrm>
          <a:prstGeom prst="rect">
            <a:avLst/>
          </a:prstGeom>
        </p:spPr>
      </p:pic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6584732"/>
              </p:ext>
            </p:extLst>
          </p:nvPr>
        </p:nvGraphicFramePr>
        <p:xfrm>
          <a:off x="206104" y="1374104"/>
          <a:ext cx="8747186" cy="4109792"/>
        </p:xfrm>
        <a:graphic>
          <a:graphicData uri="http://schemas.openxmlformats.org/drawingml/2006/table">
            <a:tbl>
              <a:tblPr firstRow="1" bandRow="1">
                <a:tableStyleId>{1FECB4D8-DB02-4DC6-A0A2-4F2EBAE1DC90}</a:tableStyleId>
              </a:tblPr>
              <a:tblGrid>
                <a:gridCol w="4373593"/>
                <a:gridCol w="4373593"/>
              </a:tblGrid>
              <a:tr h="694059">
                <a:tc>
                  <a:txBody>
                    <a:bodyPr/>
                    <a:lstStyle/>
                    <a:p>
                      <a:r>
                        <a:rPr lang="ru-RU" dirty="0" smtClean="0"/>
                        <a:t> </a:t>
                      </a:r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МРОТ для среднего заработка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28BB5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МРОТ</a:t>
                      </a:r>
                      <a:r>
                        <a:rPr lang="ru-RU" baseline="0" dirty="0" smtClean="0">
                          <a:solidFill>
                            <a:schemeClr val="tx1"/>
                          </a:solidFill>
                        </a:rPr>
                        <a:t> для суммы больничного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694059">
                <a:tc gridSpan="2">
                  <a:txBody>
                    <a:bodyPr/>
                    <a:lstStyle/>
                    <a:p>
                      <a:pPr algn="ctr"/>
                      <a:r>
                        <a:rPr lang="ru-RU" sz="2200" dirty="0" smtClean="0"/>
                        <a:t>Применяется</a:t>
                      </a:r>
                      <a:r>
                        <a:rPr lang="ru-RU" sz="2200" baseline="0" dirty="0" smtClean="0"/>
                        <a:t> районный коэффициент</a:t>
                      </a:r>
                      <a:endParaRPr lang="ru-RU" sz="2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694059">
                <a:tc>
                  <a:txBody>
                    <a:bodyPr/>
                    <a:lstStyle/>
                    <a:p>
                      <a:r>
                        <a:rPr lang="ru-RU" sz="2200" dirty="0" smtClean="0"/>
                        <a:t>Применяем процент от</a:t>
                      </a:r>
                      <a:r>
                        <a:rPr lang="ru-RU" sz="2200" baseline="0" dirty="0" smtClean="0"/>
                        <a:t> стажа</a:t>
                      </a:r>
                      <a:endParaRPr lang="ru-RU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200" dirty="0" smtClean="0">
                          <a:solidFill>
                            <a:srgbClr val="FF0000"/>
                          </a:solidFill>
                        </a:rPr>
                        <a:t>Не применяем </a:t>
                      </a:r>
                      <a:r>
                        <a:rPr lang="ru-RU" sz="2200" baseline="0" dirty="0" smtClean="0"/>
                        <a:t>процента от стажа</a:t>
                      </a:r>
                      <a:endParaRPr lang="ru-RU" sz="2200" dirty="0"/>
                    </a:p>
                  </a:txBody>
                  <a:tcPr/>
                </a:tc>
              </a:tr>
              <a:tr h="930335">
                <a:tc>
                  <a:txBody>
                    <a:bodyPr/>
                    <a:lstStyle/>
                    <a:p>
                      <a:r>
                        <a:rPr lang="ru-RU" sz="2200" dirty="0" smtClean="0"/>
                        <a:t>Один и тот же для всего страхового случая (берем </a:t>
                      </a:r>
                      <a:r>
                        <a:rPr lang="ru-RU" sz="2200" dirty="0" smtClean="0">
                          <a:solidFill>
                            <a:srgbClr val="FF0000"/>
                          </a:solidFill>
                        </a:rPr>
                        <a:t>на дату начала</a:t>
                      </a:r>
                      <a:r>
                        <a:rPr lang="ru-RU" sz="2200" dirty="0" smtClean="0"/>
                        <a:t> страхового случая)</a:t>
                      </a:r>
                      <a:endParaRPr lang="ru-RU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200" dirty="0" smtClean="0"/>
                        <a:t>Берем</a:t>
                      </a:r>
                      <a:r>
                        <a:rPr lang="ru-RU" sz="2200" baseline="0" dirty="0" smtClean="0"/>
                        <a:t> </a:t>
                      </a:r>
                      <a:r>
                        <a:rPr lang="ru-RU" sz="2200" baseline="0" dirty="0" smtClean="0">
                          <a:solidFill>
                            <a:srgbClr val="FF0000"/>
                          </a:solidFill>
                        </a:rPr>
                        <a:t>сво</a:t>
                      </a:r>
                      <a:r>
                        <a:rPr lang="ru-RU" sz="2200" dirty="0" smtClean="0">
                          <a:solidFill>
                            <a:srgbClr val="FF0000"/>
                          </a:solidFill>
                        </a:rPr>
                        <a:t>й</a:t>
                      </a:r>
                      <a:r>
                        <a:rPr lang="ru-RU" sz="2200" baseline="0" dirty="0" smtClean="0"/>
                        <a:t> </a:t>
                      </a:r>
                      <a:r>
                        <a:rPr lang="ru-RU" sz="2200" baseline="0" dirty="0" smtClean="0">
                          <a:solidFill>
                            <a:srgbClr val="FF0000"/>
                          </a:solidFill>
                        </a:rPr>
                        <a:t>д</a:t>
                      </a:r>
                      <a:r>
                        <a:rPr lang="ru-RU" sz="2200" dirty="0" smtClean="0">
                          <a:solidFill>
                            <a:srgbClr val="FF0000"/>
                          </a:solidFill>
                        </a:rPr>
                        <a:t>ля каждого</a:t>
                      </a:r>
                      <a:r>
                        <a:rPr lang="ru-RU" sz="2200" baseline="0" dirty="0" smtClean="0">
                          <a:solidFill>
                            <a:srgbClr val="FF0000"/>
                          </a:solidFill>
                        </a:rPr>
                        <a:t> календарного месяца</a:t>
                      </a:r>
                      <a:r>
                        <a:rPr lang="ru-RU" sz="2200" baseline="0" dirty="0" smtClean="0"/>
                        <a:t> страхового случая</a:t>
                      </a:r>
                      <a:endParaRPr lang="ru-RU" sz="2200" dirty="0"/>
                    </a:p>
                  </a:txBody>
                  <a:tcPr/>
                </a:tc>
              </a:tr>
              <a:tr h="930335">
                <a:tc>
                  <a:txBody>
                    <a:bodyPr/>
                    <a:lstStyle/>
                    <a:p>
                      <a:r>
                        <a:rPr lang="ru-RU" sz="2200" dirty="0" smtClean="0"/>
                        <a:t>Определяет </a:t>
                      </a:r>
                      <a:r>
                        <a:rPr lang="ru-RU" sz="2200" b="1" u="sng" dirty="0" smtClean="0"/>
                        <a:t>минимальную</a:t>
                      </a:r>
                      <a:r>
                        <a:rPr lang="ru-RU" sz="2200" dirty="0" smtClean="0"/>
                        <a:t> сумму </a:t>
                      </a:r>
                      <a:r>
                        <a:rPr lang="ru-RU" sz="2200" dirty="0" smtClean="0">
                          <a:solidFill>
                            <a:srgbClr val="FF0000"/>
                          </a:solidFill>
                        </a:rPr>
                        <a:t>среднего дневного заработка</a:t>
                      </a:r>
                      <a:endParaRPr lang="ru-RU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200" dirty="0" smtClean="0"/>
                        <a:t>Определяет </a:t>
                      </a:r>
                      <a:r>
                        <a:rPr lang="ru-RU" sz="2200" b="1" u="sng" dirty="0" smtClean="0"/>
                        <a:t>максимальную</a:t>
                      </a:r>
                      <a:r>
                        <a:rPr lang="ru-RU" sz="2200" baseline="0" dirty="0" smtClean="0"/>
                        <a:t> сумму </a:t>
                      </a:r>
                      <a:r>
                        <a:rPr lang="ru-RU" sz="2200" baseline="0" dirty="0" smtClean="0">
                          <a:solidFill>
                            <a:srgbClr val="FF0000"/>
                          </a:solidFill>
                        </a:rPr>
                        <a:t>пособия за полный месяц</a:t>
                      </a:r>
                      <a:endParaRPr lang="ru-RU" sz="22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5" name="Изображение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flipV="1">
            <a:off x="-16193" y="576157"/>
            <a:ext cx="5581923" cy="482088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701497" y="576157"/>
            <a:ext cx="31953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prstClr val="white"/>
                </a:solidFill>
                <a:latin typeface="Cuprum"/>
                <a:cs typeface="Cuprum"/>
              </a:rPr>
              <a:t>Общее и отличия</a:t>
            </a:r>
            <a:endParaRPr lang="ru-RU" sz="2400" dirty="0">
              <a:solidFill>
                <a:prstClr val="white"/>
              </a:solidFill>
              <a:latin typeface="Cuprum"/>
              <a:cs typeface="Cuprum"/>
            </a:endParaRPr>
          </a:p>
        </p:txBody>
      </p:sp>
    </p:spTree>
    <p:extLst>
      <p:ext uri="{BB962C8B-B14F-4D97-AF65-F5344CB8AC3E}">
        <p14:creationId xmlns:p14="http://schemas.microsoft.com/office/powerpoint/2010/main" val="362562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Группа 3"/>
          <p:cNvGrpSpPr/>
          <p:nvPr/>
        </p:nvGrpSpPr>
        <p:grpSpPr>
          <a:xfrm>
            <a:off x="-21870" y="541413"/>
            <a:ext cx="9088401" cy="5639464"/>
            <a:chOff x="-21870" y="541413"/>
            <a:chExt cx="9088401" cy="5639464"/>
          </a:xfrm>
        </p:grpSpPr>
        <p:cxnSp>
          <p:nvCxnSpPr>
            <p:cNvPr id="5" name="Прямая со стрелкой 4"/>
            <p:cNvCxnSpPr/>
            <p:nvPr/>
          </p:nvCxnSpPr>
          <p:spPr>
            <a:xfrm flipV="1">
              <a:off x="971600" y="908720"/>
              <a:ext cx="0" cy="5078288"/>
            </a:xfrm>
            <a:prstGeom prst="straightConnector1">
              <a:avLst/>
            </a:prstGeom>
            <a:ln w="381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Прямая со стрелкой 5"/>
            <p:cNvCxnSpPr/>
            <p:nvPr/>
          </p:nvCxnSpPr>
          <p:spPr>
            <a:xfrm>
              <a:off x="431540" y="5589240"/>
              <a:ext cx="8460940" cy="0"/>
            </a:xfrm>
            <a:prstGeom prst="straightConnector1">
              <a:avLst/>
            </a:prstGeom>
            <a:ln w="381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Прямая соединительная линия 6"/>
            <p:cNvCxnSpPr/>
            <p:nvPr/>
          </p:nvCxnSpPr>
          <p:spPr>
            <a:xfrm flipV="1">
              <a:off x="3131840" y="1268760"/>
              <a:ext cx="4176464" cy="2880320"/>
            </a:xfrm>
            <a:prstGeom prst="line">
              <a:avLst/>
            </a:prstGeom>
            <a:ln w="571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Прямая соединительная линия 7"/>
            <p:cNvCxnSpPr/>
            <p:nvPr/>
          </p:nvCxnSpPr>
          <p:spPr>
            <a:xfrm>
              <a:off x="827584" y="4149080"/>
              <a:ext cx="2304256" cy="0"/>
            </a:xfrm>
            <a:prstGeom prst="line">
              <a:avLst/>
            </a:prstGeom>
            <a:ln w="5715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Прямая соединительная линия 8"/>
            <p:cNvCxnSpPr/>
            <p:nvPr/>
          </p:nvCxnSpPr>
          <p:spPr>
            <a:xfrm flipV="1">
              <a:off x="964763" y="4149081"/>
              <a:ext cx="2160240" cy="1440160"/>
            </a:xfrm>
            <a:prstGeom prst="line">
              <a:avLst/>
            </a:prstGeom>
            <a:ln w="25400">
              <a:solidFill>
                <a:srgbClr val="00B0F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TextBox 9"/>
            <p:cNvSpPr txBox="1"/>
            <p:nvPr/>
          </p:nvSpPr>
          <p:spPr>
            <a:xfrm>
              <a:off x="6821" y="3964414"/>
              <a:ext cx="100811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r>
                <a:rPr lang="en-US" dirty="0" smtClean="0">
                  <a:solidFill>
                    <a:prstClr val="black"/>
                  </a:solidFill>
                  <a:latin typeface="Calibri"/>
                </a:rPr>
                <a:t>171</a:t>
              </a:r>
              <a:r>
                <a:rPr lang="ru-RU" dirty="0" smtClean="0">
                  <a:solidFill>
                    <a:prstClr val="black"/>
                  </a:solidFill>
                  <a:latin typeface="Calibri"/>
                </a:rPr>
                <a:t>.12</a:t>
              </a:r>
              <a:endParaRPr lang="ru-RU" dirty="0">
                <a:solidFill>
                  <a:prstClr val="black"/>
                </a:solidFill>
                <a:latin typeface="Calibri"/>
              </a:endParaRPr>
            </a:p>
          </p:txBody>
        </p:sp>
        <p:cxnSp>
          <p:nvCxnSpPr>
            <p:cNvPr id="11" name="Прямая соединительная линия 10"/>
            <p:cNvCxnSpPr/>
            <p:nvPr/>
          </p:nvCxnSpPr>
          <p:spPr>
            <a:xfrm flipV="1">
              <a:off x="3131840" y="5445224"/>
              <a:ext cx="0" cy="288034"/>
            </a:xfrm>
            <a:prstGeom prst="line">
              <a:avLst/>
            </a:prstGeom>
            <a:ln w="285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TextBox 11"/>
            <p:cNvSpPr txBox="1"/>
            <p:nvPr/>
          </p:nvSpPr>
          <p:spPr>
            <a:xfrm>
              <a:off x="2654786" y="5811545"/>
              <a:ext cx="117852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r>
                <a:rPr lang="en-US" dirty="0" smtClean="0">
                  <a:solidFill>
                    <a:prstClr val="black"/>
                  </a:solidFill>
                  <a:latin typeface="Calibri"/>
                </a:rPr>
                <a:t>124920</a:t>
              </a:r>
              <a:r>
                <a:rPr lang="ru-RU" dirty="0" smtClean="0">
                  <a:solidFill>
                    <a:prstClr val="black"/>
                  </a:solidFill>
                  <a:latin typeface="Calibri"/>
                </a:rPr>
                <a:t>.00</a:t>
              </a:r>
              <a:endParaRPr lang="ru-RU" dirty="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7020272" y="5045800"/>
              <a:ext cx="204625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r>
                <a:rPr lang="ru-RU" dirty="0" smtClean="0">
                  <a:solidFill>
                    <a:prstClr val="black"/>
                  </a:solidFill>
                  <a:latin typeface="Calibri"/>
                </a:rPr>
                <a:t>Доход работника</a:t>
              </a:r>
              <a:endParaRPr lang="ru-RU" dirty="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151554" y="541413"/>
              <a:ext cx="218819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r>
                <a:rPr lang="ru-RU" dirty="0" smtClean="0">
                  <a:solidFill>
                    <a:prstClr val="black"/>
                  </a:solidFill>
                  <a:latin typeface="Calibri"/>
                </a:rPr>
                <a:t>Средний дневной</a:t>
              </a:r>
              <a:endParaRPr lang="ru-RU" dirty="0">
                <a:solidFill>
                  <a:prstClr val="black"/>
                </a:solidFill>
                <a:latin typeface="Calibri"/>
              </a:endParaRPr>
            </a:p>
          </p:txBody>
        </p:sp>
        <p:cxnSp>
          <p:nvCxnSpPr>
            <p:cNvPr id="15" name="Прямая соединительная линия 14"/>
            <p:cNvCxnSpPr/>
            <p:nvPr/>
          </p:nvCxnSpPr>
          <p:spPr>
            <a:xfrm>
              <a:off x="820747" y="4581128"/>
              <a:ext cx="8071733" cy="0"/>
            </a:xfrm>
            <a:prstGeom prst="line">
              <a:avLst/>
            </a:prstGeom>
            <a:ln w="57150">
              <a:solidFill>
                <a:srgbClr val="FF000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TextBox 15"/>
            <p:cNvSpPr txBox="1"/>
            <p:nvPr/>
          </p:nvSpPr>
          <p:spPr>
            <a:xfrm>
              <a:off x="-18936" y="4681234"/>
              <a:ext cx="112345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r>
                <a:rPr lang="en-US" dirty="0" smtClean="0">
                  <a:solidFill>
                    <a:srgbClr val="FF0000"/>
                  </a:solidFill>
                  <a:latin typeface="Calibri"/>
                </a:rPr>
                <a:t>167.903</a:t>
              </a:r>
              <a:endParaRPr lang="ru-RU" dirty="0">
                <a:solidFill>
                  <a:srgbClr val="FF0000"/>
                </a:solidFill>
                <a:latin typeface="Calibri"/>
              </a:endParaRPr>
            </a:p>
          </p:txBody>
        </p:sp>
        <p:sp>
          <p:nvSpPr>
            <p:cNvPr id="17" name="Скругленная прямоугольная выноска 16"/>
            <p:cNvSpPr/>
            <p:nvPr/>
          </p:nvSpPr>
          <p:spPr>
            <a:xfrm>
              <a:off x="6001703" y="3964414"/>
              <a:ext cx="2041697" cy="398656"/>
            </a:xfrm>
            <a:prstGeom prst="wedgeRoundRectCallout">
              <a:avLst>
                <a:gd name="adj1" fmla="val -47942"/>
                <a:gd name="adj2" fmla="val 99652"/>
                <a:gd name="adj3" fmla="val 16667"/>
              </a:avLst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r>
                <a:rPr lang="ru-RU" b="1" dirty="0" smtClean="0">
                  <a:solidFill>
                    <a:srgbClr val="1F497D">
                      <a:lumMod val="75000"/>
                    </a:srgbClr>
                  </a:solidFill>
                </a:rPr>
                <a:t>Январь (31 день)</a:t>
              </a:r>
              <a:endParaRPr lang="ru-RU" b="1" dirty="0">
                <a:solidFill>
                  <a:srgbClr val="1F497D">
                    <a:lumMod val="75000"/>
                  </a:srgbClr>
                </a:solidFill>
              </a:endParaRP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3347864" y="703158"/>
              <a:ext cx="2448272" cy="369332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r>
                <a:rPr lang="ru-RU" b="1" dirty="0" smtClean="0">
                  <a:solidFill>
                    <a:srgbClr val="4F81BD">
                      <a:lumMod val="75000"/>
                    </a:srgbClr>
                  </a:solidFill>
                  <a:latin typeface="Verdana"/>
                </a:rPr>
                <a:t>Не больше МРОТ</a:t>
              </a:r>
              <a:endParaRPr lang="ru-RU" dirty="0">
                <a:solidFill>
                  <a:prstClr val="black"/>
                </a:solidFill>
              </a:endParaRPr>
            </a:p>
          </p:txBody>
        </p:sp>
        <p:cxnSp>
          <p:nvCxnSpPr>
            <p:cNvPr id="19" name="Прямая соединительная линия 18"/>
            <p:cNvCxnSpPr/>
            <p:nvPr/>
          </p:nvCxnSpPr>
          <p:spPr>
            <a:xfrm>
              <a:off x="827584" y="3717032"/>
              <a:ext cx="8071733" cy="0"/>
            </a:xfrm>
            <a:prstGeom prst="line">
              <a:avLst/>
            </a:prstGeom>
            <a:ln w="57150">
              <a:solidFill>
                <a:srgbClr val="FF000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Скругленная прямоугольная выноска 19"/>
            <p:cNvSpPr/>
            <p:nvPr/>
          </p:nvSpPr>
          <p:spPr>
            <a:xfrm>
              <a:off x="6027536" y="3057661"/>
              <a:ext cx="2041697" cy="398656"/>
            </a:xfrm>
            <a:prstGeom prst="wedgeRoundRectCallout">
              <a:avLst>
                <a:gd name="adj1" fmla="val -50465"/>
                <a:gd name="adj2" fmla="val 112574"/>
                <a:gd name="adj3" fmla="val 16667"/>
              </a:avLst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r>
                <a:rPr lang="ru-RU" b="1" dirty="0" smtClean="0">
                  <a:solidFill>
                    <a:srgbClr val="1F497D">
                      <a:lumMod val="75000"/>
                    </a:srgbClr>
                  </a:solidFill>
                </a:rPr>
                <a:t>Апрель (30 дней)</a:t>
              </a:r>
              <a:endParaRPr lang="ru-RU" b="1" dirty="0">
                <a:solidFill>
                  <a:srgbClr val="1F497D">
                    <a:lumMod val="75000"/>
                  </a:srgbClr>
                </a:solidFill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-21870" y="3347700"/>
              <a:ext cx="112345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r>
                <a:rPr lang="ru-RU" dirty="0" smtClean="0">
                  <a:solidFill>
                    <a:srgbClr val="FF0000"/>
                  </a:solidFill>
                  <a:latin typeface="Calibri"/>
                </a:rPr>
                <a:t>173.50</a:t>
              </a:r>
              <a:endParaRPr lang="ru-RU" dirty="0">
                <a:solidFill>
                  <a:srgbClr val="FF0000"/>
                </a:solidFill>
                <a:latin typeface="Calibri"/>
              </a:endParaRPr>
            </a:p>
          </p:txBody>
        </p:sp>
        <p:cxnSp>
          <p:nvCxnSpPr>
            <p:cNvPr id="22" name="Прямая соединительная линия 21"/>
            <p:cNvCxnSpPr/>
            <p:nvPr/>
          </p:nvCxnSpPr>
          <p:spPr>
            <a:xfrm>
              <a:off x="820746" y="1988840"/>
              <a:ext cx="8071733" cy="0"/>
            </a:xfrm>
            <a:prstGeom prst="line">
              <a:avLst/>
            </a:prstGeom>
            <a:ln w="57150">
              <a:solidFill>
                <a:srgbClr val="FF000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Скругленная прямоугольная выноска 22"/>
            <p:cNvSpPr/>
            <p:nvPr/>
          </p:nvSpPr>
          <p:spPr>
            <a:xfrm>
              <a:off x="4499992" y="1268760"/>
              <a:ext cx="2160240" cy="398656"/>
            </a:xfrm>
            <a:prstGeom prst="wedgeRoundRectCallout">
              <a:avLst>
                <a:gd name="adj1" fmla="val -52357"/>
                <a:gd name="adj2" fmla="val 128727"/>
                <a:gd name="adj3" fmla="val 16667"/>
              </a:avLst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r>
                <a:rPr lang="ru-RU" b="1" dirty="0" smtClean="0">
                  <a:solidFill>
                    <a:srgbClr val="1F497D">
                      <a:lumMod val="75000"/>
                    </a:srgbClr>
                  </a:solidFill>
                </a:rPr>
                <a:t>Февраль (</a:t>
              </a:r>
              <a:r>
                <a:rPr lang="ru-RU" b="1" dirty="0" smtClean="0">
                  <a:solidFill>
                    <a:srgbClr val="1F497D">
                      <a:lumMod val="75000"/>
                    </a:srgbClr>
                  </a:solidFill>
                </a:rPr>
                <a:t>28 </a:t>
              </a:r>
              <a:r>
                <a:rPr lang="ru-RU" b="1" dirty="0" smtClean="0">
                  <a:solidFill>
                    <a:srgbClr val="1F497D">
                      <a:lumMod val="75000"/>
                    </a:srgbClr>
                  </a:solidFill>
                </a:rPr>
                <a:t>дней)</a:t>
              </a:r>
              <a:endParaRPr lang="ru-RU" b="1" dirty="0">
                <a:solidFill>
                  <a:srgbClr val="1F497D">
                    <a:lumMod val="75000"/>
                  </a:srgbClr>
                </a:solidFill>
              </a:endParaRP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-18936" y="1619508"/>
              <a:ext cx="112345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r>
                <a:rPr lang="ru-RU" dirty="0" smtClean="0">
                  <a:solidFill>
                    <a:srgbClr val="FF0000"/>
                  </a:solidFill>
                  <a:latin typeface="Calibri"/>
                </a:rPr>
                <a:t>185,893</a:t>
              </a:r>
              <a:endParaRPr lang="ru-RU" dirty="0">
                <a:solidFill>
                  <a:srgbClr val="FF0000"/>
                </a:solidFill>
                <a:latin typeface="Calibri"/>
              </a:endParaRP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5683176" y="5791623"/>
              <a:ext cx="18473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endParaRPr lang="ru-RU" dirty="0">
                <a:solidFill>
                  <a:prstClr val="black"/>
                </a:solidFill>
                <a:latin typeface="Calibri"/>
              </a:endParaRPr>
            </a:p>
          </p:txBody>
        </p:sp>
        <p:cxnSp>
          <p:nvCxnSpPr>
            <p:cNvPr id="26" name="Прямая соединительная линия 25"/>
            <p:cNvCxnSpPr/>
            <p:nvPr/>
          </p:nvCxnSpPr>
          <p:spPr>
            <a:xfrm flipV="1">
              <a:off x="6311970" y="1988841"/>
              <a:ext cx="0" cy="3600399"/>
            </a:xfrm>
            <a:prstGeom prst="line">
              <a:avLst/>
            </a:prstGeom>
            <a:ln w="19050">
              <a:solidFill>
                <a:srgbClr val="00B0F0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7" name="TextBox 26"/>
            <p:cNvSpPr txBox="1"/>
            <p:nvPr/>
          </p:nvSpPr>
          <p:spPr>
            <a:xfrm>
              <a:off x="3634509" y="5802342"/>
              <a:ext cx="18473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endParaRPr lang="ru-RU" dirty="0">
                <a:solidFill>
                  <a:prstClr val="black"/>
                </a:solidFill>
                <a:latin typeface="Calibri"/>
              </a:endParaRPr>
            </a:p>
          </p:txBody>
        </p:sp>
        <p:cxnSp>
          <p:nvCxnSpPr>
            <p:cNvPr id="28" name="Прямая соединительная линия 27"/>
            <p:cNvCxnSpPr/>
            <p:nvPr/>
          </p:nvCxnSpPr>
          <p:spPr>
            <a:xfrm flipV="1">
              <a:off x="3799193" y="3775530"/>
              <a:ext cx="0" cy="1813711"/>
            </a:xfrm>
            <a:prstGeom prst="line">
              <a:avLst/>
            </a:prstGeom>
            <a:ln w="19050">
              <a:solidFill>
                <a:srgbClr val="00B0F0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725952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sz="3000" b="1" u="sng" dirty="0" smtClean="0">
                <a:solidFill>
                  <a:schemeClr val="tx2"/>
                </a:solidFill>
              </a:rPr>
              <a:t>Дано:</a:t>
            </a:r>
            <a:r>
              <a:rPr lang="ru-RU" sz="3000" dirty="0" smtClean="0">
                <a:solidFill>
                  <a:schemeClr val="tx2"/>
                </a:solidFill>
              </a:rPr>
              <a:t> У работника страховой стаж больше 8 лет. Доход за два предыдущих года отсутствует. Районного коэффициента нет. Работает на полную ставку.</a:t>
            </a:r>
          </a:p>
          <a:p>
            <a:pPr marL="0" indent="0">
              <a:buNone/>
            </a:pPr>
            <a:r>
              <a:rPr lang="ru-RU" sz="3000" b="1" u="sng" dirty="0" smtClean="0">
                <a:solidFill>
                  <a:schemeClr val="tx2"/>
                </a:solidFill>
              </a:rPr>
              <a:t>Рассчитать:</a:t>
            </a:r>
          </a:p>
          <a:p>
            <a:pPr marL="0" indent="0">
              <a:buNone/>
            </a:pPr>
            <a:r>
              <a:rPr lang="ru-RU" sz="3000" dirty="0" smtClean="0">
                <a:solidFill>
                  <a:schemeClr val="tx2"/>
                </a:solidFill>
              </a:rPr>
              <a:t>Больничный с 27.01.2012 по 05.02.2012. Больничный из-за «пьянки» (т.е. ограничение по МРОТ - часть 2, статьи 8 255-ФЗ)</a:t>
            </a:r>
          </a:p>
          <a:p>
            <a:pPr marL="0" indent="0">
              <a:buNone/>
            </a:pPr>
            <a:endParaRPr lang="ru-RU" sz="3000" dirty="0">
              <a:solidFill>
                <a:schemeClr val="tx2"/>
              </a:solidFill>
            </a:endParaRPr>
          </a:p>
        </p:txBody>
      </p:sp>
      <p:pic>
        <p:nvPicPr>
          <p:cNvPr id="4" name="Изображение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9096" y="1835237"/>
            <a:ext cx="135073" cy="151027"/>
          </a:xfrm>
          <a:prstGeom prst="rect">
            <a:avLst/>
          </a:prstGeom>
        </p:spPr>
      </p:pic>
      <p:pic>
        <p:nvPicPr>
          <p:cNvPr id="5" name="Изображение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9095" y="3802060"/>
            <a:ext cx="135073" cy="151027"/>
          </a:xfrm>
          <a:prstGeom prst="rect">
            <a:avLst/>
          </a:prstGeom>
        </p:spPr>
      </p:pic>
      <p:pic>
        <p:nvPicPr>
          <p:cNvPr id="6" name="Изображение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flipV="1">
            <a:off x="126312" y="465784"/>
            <a:ext cx="5581923" cy="482088"/>
          </a:xfrm>
          <a:prstGeom prst="rect">
            <a:avLst/>
          </a:prstGeom>
        </p:spPr>
      </p:pic>
      <p:sp>
        <p:nvSpPr>
          <p:cNvPr id="7" name="Заголовок 2"/>
          <p:cNvSpPr>
            <a:spLocks noGrp="1"/>
          </p:cNvSpPr>
          <p:nvPr/>
        </p:nvSpPr>
        <p:spPr>
          <a:xfrm>
            <a:off x="356632" y="188739"/>
            <a:ext cx="4649638" cy="99412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3200" dirty="0" smtClean="0">
                <a:solidFill>
                  <a:schemeClr val="bg1"/>
                </a:solidFill>
              </a:rPr>
              <a:t>Пример</a:t>
            </a:r>
            <a:endParaRPr lang="ru-RU" sz="3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9103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sz="3000" b="1" u="sng" dirty="0">
                <a:solidFill>
                  <a:schemeClr val="tx2"/>
                </a:solidFill>
              </a:rPr>
              <a:t>Решение:</a:t>
            </a:r>
          </a:p>
          <a:p>
            <a:pPr marL="0" indent="0">
              <a:buNone/>
            </a:pPr>
            <a:r>
              <a:rPr lang="ru-RU" sz="3000" dirty="0">
                <a:solidFill>
                  <a:schemeClr val="tx2"/>
                </a:solidFill>
              </a:rPr>
              <a:t>Средний дневной заработок:</a:t>
            </a:r>
          </a:p>
          <a:p>
            <a:pPr marL="0" indent="0">
              <a:buNone/>
            </a:pPr>
            <a:r>
              <a:rPr lang="ru-RU" sz="3000" dirty="0" smtClean="0">
                <a:solidFill>
                  <a:schemeClr val="tx2"/>
                </a:solidFill>
              </a:rPr>
              <a:t>5205*24/730 </a:t>
            </a:r>
            <a:r>
              <a:rPr lang="ru-RU" sz="3000" dirty="0">
                <a:solidFill>
                  <a:schemeClr val="tx2"/>
                </a:solidFill>
              </a:rPr>
              <a:t>= </a:t>
            </a:r>
            <a:r>
              <a:rPr lang="ru-RU" sz="3000" dirty="0" smtClean="0">
                <a:solidFill>
                  <a:schemeClr val="tx2"/>
                </a:solidFill>
              </a:rPr>
              <a:t>171,12 </a:t>
            </a:r>
            <a:r>
              <a:rPr lang="ru-RU" sz="3000" dirty="0" err="1">
                <a:solidFill>
                  <a:schemeClr val="tx2"/>
                </a:solidFill>
              </a:rPr>
              <a:t>руб</a:t>
            </a:r>
            <a:endParaRPr lang="ru-RU" sz="3000" dirty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ru-RU" sz="3000" dirty="0" smtClean="0">
              <a:solidFill>
                <a:schemeClr val="tx2"/>
              </a:solidFill>
            </a:endParaRPr>
          </a:p>
          <a:p>
            <a:pPr marL="0" indent="0">
              <a:buNone/>
            </a:pPr>
            <a:r>
              <a:rPr lang="ru-RU" sz="3000" dirty="0" smtClean="0">
                <a:solidFill>
                  <a:schemeClr val="tx2"/>
                </a:solidFill>
              </a:rPr>
              <a:t>Максимальный размер пособия который может получить работник если проболеет </a:t>
            </a:r>
            <a:r>
              <a:rPr lang="ru-RU" sz="3000" b="1" u="sng" dirty="0" smtClean="0">
                <a:solidFill>
                  <a:srgbClr val="FF0000"/>
                </a:solidFill>
              </a:rPr>
              <a:t>весь(!) календарный месяц</a:t>
            </a:r>
            <a:r>
              <a:rPr lang="ru-RU" sz="3000" dirty="0" smtClean="0">
                <a:solidFill>
                  <a:schemeClr val="tx2"/>
                </a:solidFill>
              </a:rPr>
              <a:t> (любой): </a:t>
            </a:r>
            <a:r>
              <a:rPr lang="ru-RU" sz="3000" dirty="0" smtClean="0">
                <a:solidFill>
                  <a:schemeClr val="tx2"/>
                </a:solidFill>
              </a:rPr>
              <a:t>5205 </a:t>
            </a:r>
            <a:r>
              <a:rPr lang="ru-RU" sz="3000" dirty="0" err="1" smtClean="0">
                <a:solidFill>
                  <a:schemeClr val="tx2"/>
                </a:solidFill>
              </a:rPr>
              <a:t>руб</a:t>
            </a:r>
            <a:r>
              <a:rPr lang="ru-RU" sz="3000" dirty="0" smtClean="0">
                <a:solidFill>
                  <a:schemeClr val="tx2"/>
                </a:solidFill>
              </a:rPr>
              <a:t> + районный</a:t>
            </a:r>
            <a:endParaRPr lang="ru-RU" sz="3000" dirty="0">
              <a:solidFill>
                <a:schemeClr val="tx2"/>
              </a:solidFill>
            </a:endParaRPr>
          </a:p>
        </p:txBody>
      </p:sp>
      <p:pic>
        <p:nvPicPr>
          <p:cNvPr id="5" name="Изображение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flipV="1">
            <a:off x="126312" y="465784"/>
            <a:ext cx="5581923" cy="482088"/>
          </a:xfrm>
          <a:prstGeom prst="rect">
            <a:avLst/>
          </a:prstGeom>
        </p:spPr>
      </p:pic>
      <p:sp>
        <p:nvSpPr>
          <p:cNvPr id="6" name="Заголовок 2"/>
          <p:cNvSpPr>
            <a:spLocks noGrp="1"/>
          </p:cNvSpPr>
          <p:nvPr/>
        </p:nvSpPr>
        <p:spPr>
          <a:xfrm>
            <a:off x="356632" y="188739"/>
            <a:ext cx="4649638" cy="99412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3200" dirty="0" smtClean="0">
                <a:solidFill>
                  <a:schemeClr val="bg1"/>
                </a:solidFill>
              </a:rPr>
              <a:t>Пример</a:t>
            </a:r>
            <a:endParaRPr lang="ru-RU" sz="3200" dirty="0">
              <a:solidFill>
                <a:schemeClr val="bg1"/>
              </a:solidFill>
            </a:endParaRPr>
          </a:p>
        </p:txBody>
      </p:sp>
      <p:pic>
        <p:nvPicPr>
          <p:cNvPr id="7" name="Изображение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1559" y="1843863"/>
            <a:ext cx="135073" cy="1510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8004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sz="3000" dirty="0">
                <a:solidFill>
                  <a:srgbClr val="FF0000"/>
                </a:solidFill>
              </a:rPr>
              <a:t>Максимальный размер</a:t>
            </a:r>
            <a:r>
              <a:rPr lang="ru-RU" sz="3000" dirty="0">
                <a:solidFill>
                  <a:schemeClr val="tx2"/>
                </a:solidFill>
              </a:rPr>
              <a:t> пособия за 5 дней января: </a:t>
            </a:r>
            <a:r>
              <a:rPr lang="ru-RU" sz="3000" dirty="0" smtClean="0">
                <a:solidFill>
                  <a:schemeClr val="tx2"/>
                </a:solidFill>
              </a:rPr>
              <a:t>5205*5/31 </a:t>
            </a:r>
            <a:r>
              <a:rPr lang="ru-RU" sz="3000" dirty="0">
                <a:solidFill>
                  <a:schemeClr val="tx2"/>
                </a:solidFill>
              </a:rPr>
              <a:t>= </a:t>
            </a:r>
            <a:r>
              <a:rPr lang="ru-RU" sz="3000" dirty="0" smtClean="0">
                <a:solidFill>
                  <a:srgbClr val="FF0000"/>
                </a:solidFill>
              </a:rPr>
              <a:t>839,52</a:t>
            </a:r>
            <a:r>
              <a:rPr lang="ru-RU" sz="3000" dirty="0" smtClean="0">
                <a:solidFill>
                  <a:schemeClr val="tx2"/>
                </a:solidFill>
              </a:rPr>
              <a:t> </a:t>
            </a:r>
            <a:r>
              <a:rPr lang="ru-RU" sz="3000" dirty="0">
                <a:solidFill>
                  <a:schemeClr val="tx2"/>
                </a:solidFill>
              </a:rPr>
              <a:t>руб.</a:t>
            </a:r>
          </a:p>
          <a:p>
            <a:pPr marL="0" indent="0">
              <a:buNone/>
            </a:pPr>
            <a:r>
              <a:rPr lang="ru-RU" sz="3000" dirty="0" smtClean="0">
                <a:solidFill>
                  <a:schemeClr val="tx2"/>
                </a:solidFill>
              </a:rPr>
              <a:t>Пособие за 5 дней января исходя из среднего заработка работника:</a:t>
            </a:r>
          </a:p>
          <a:p>
            <a:pPr marL="0" indent="0">
              <a:buNone/>
            </a:pPr>
            <a:r>
              <a:rPr lang="ru-RU" sz="3000" dirty="0" smtClean="0">
                <a:solidFill>
                  <a:schemeClr val="tx2"/>
                </a:solidFill>
              </a:rPr>
              <a:t>171,12 </a:t>
            </a:r>
            <a:r>
              <a:rPr lang="ru-RU" sz="3000" dirty="0" smtClean="0">
                <a:solidFill>
                  <a:schemeClr val="tx2"/>
                </a:solidFill>
              </a:rPr>
              <a:t>* 5 * 100% = </a:t>
            </a:r>
            <a:r>
              <a:rPr lang="ru-RU" sz="3000" dirty="0" smtClean="0">
                <a:solidFill>
                  <a:srgbClr val="FF0000"/>
                </a:solidFill>
              </a:rPr>
              <a:t>855,60</a:t>
            </a:r>
            <a:r>
              <a:rPr lang="ru-RU" sz="3000" dirty="0" smtClean="0">
                <a:solidFill>
                  <a:schemeClr val="tx2"/>
                </a:solidFill>
              </a:rPr>
              <a:t> </a:t>
            </a:r>
            <a:r>
              <a:rPr lang="ru-RU" sz="3000" dirty="0" smtClean="0">
                <a:solidFill>
                  <a:schemeClr val="tx2"/>
                </a:solidFill>
              </a:rPr>
              <a:t>руб.</a:t>
            </a:r>
          </a:p>
          <a:p>
            <a:pPr marL="0" indent="0">
              <a:buNone/>
            </a:pPr>
            <a:r>
              <a:rPr lang="ru-RU" sz="3000" dirty="0" smtClean="0">
                <a:solidFill>
                  <a:schemeClr val="tx2"/>
                </a:solidFill>
              </a:rPr>
              <a:t>855,60 </a:t>
            </a:r>
            <a:r>
              <a:rPr lang="en-US" sz="3000" dirty="0" smtClean="0">
                <a:solidFill>
                  <a:schemeClr val="tx2"/>
                </a:solidFill>
              </a:rPr>
              <a:t>&gt; </a:t>
            </a:r>
            <a:r>
              <a:rPr lang="ru-RU" sz="3000" dirty="0" smtClean="0">
                <a:solidFill>
                  <a:schemeClr val="tx2"/>
                </a:solidFill>
              </a:rPr>
              <a:t>839</a:t>
            </a:r>
            <a:r>
              <a:rPr lang="en-US" sz="3000" dirty="0" smtClean="0">
                <a:solidFill>
                  <a:schemeClr val="tx2"/>
                </a:solidFill>
              </a:rPr>
              <a:t>,</a:t>
            </a:r>
            <a:r>
              <a:rPr lang="ru-RU" sz="3000" dirty="0" smtClean="0">
                <a:solidFill>
                  <a:schemeClr val="tx2"/>
                </a:solidFill>
              </a:rPr>
              <a:t>52</a:t>
            </a:r>
            <a:r>
              <a:rPr lang="en-US" sz="3000" dirty="0" smtClean="0">
                <a:solidFill>
                  <a:schemeClr val="tx2"/>
                </a:solidFill>
              </a:rPr>
              <a:t> </a:t>
            </a:r>
            <a:r>
              <a:rPr lang="ru-RU" sz="3000" dirty="0" smtClean="0">
                <a:solidFill>
                  <a:schemeClr val="tx2"/>
                </a:solidFill>
              </a:rPr>
              <a:t>значит за 5 дней января следует выплатить </a:t>
            </a:r>
            <a:r>
              <a:rPr lang="ru-RU" sz="3000" dirty="0" smtClean="0">
                <a:solidFill>
                  <a:srgbClr val="FF0000"/>
                </a:solidFill>
              </a:rPr>
              <a:t>839,52</a:t>
            </a:r>
            <a:r>
              <a:rPr lang="ru-RU" sz="3000" dirty="0" smtClean="0">
                <a:solidFill>
                  <a:schemeClr val="tx2"/>
                </a:solidFill>
              </a:rPr>
              <a:t>. </a:t>
            </a:r>
            <a:endParaRPr lang="ru-RU" sz="3000" dirty="0" smtClean="0">
              <a:solidFill>
                <a:schemeClr val="tx2"/>
              </a:solidFill>
            </a:endParaRPr>
          </a:p>
          <a:p>
            <a:pPr marL="0" indent="0">
              <a:buNone/>
            </a:pPr>
            <a:r>
              <a:rPr lang="ru-RU" sz="3000" dirty="0" smtClean="0">
                <a:solidFill>
                  <a:schemeClr val="tx2"/>
                </a:solidFill>
              </a:rPr>
              <a:t>За счет работодателя: </a:t>
            </a:r>
            <a:r>
              <a:rPr lang="ru-RU" sz="3000" dirty="0" smtClean="0">
                <a:solidFill>
                  <a:schemeClr val="tx2"/>
                </a:solidFill>
              </a:rPr>
              <a:t>5205/31*3 </a:t>
            </a:r>
            <a:r>
              <a:rPr lang="ru-RU" sz="3000" dirty="0" smtClean="0">
                <a:solidFill>
                  <a:schemeClr val="tx2"/>
                </a:solidFill>
              </a:rPr>
              <a:t>= </a:t>
            </a:r>
            <a:r>
              <a:rPr lang="ru-RU" sz="3000" dirty="0" smtClean="0">
                <a:solidFill>
                  <a:schemeClr val="tx2"/>
                </a:solidFill>
              </a:rPr>
              <a:t>503,71 </a:t>
            </a:r>
            <a:endParaRPr lang="ru-RU" sz="3000" dirty="0" smtClean="0">
              <a:solidFill>
                <a:schemeClr val="tx2"/>
              </a:solidFill>
            </a:endParaRPr>
          </a:p>
          <a:p>
            <a:pPr marL="0" indent="0">
              <a:buNone/>
            </a:pPr>
            <a:r>
              <a:rPr lang="ru-RU" sz="3000" dirty="0" smtClean="0">
                <a:solidFill>
                  <a:schemeClr val="tx2"/>
                </a:solidFill>
              </a:rPr>
              <a:t>За счет ФСС: </a:t>
            </a:r>
            <a:r>
              <a:rPr lang="ru-RU" sz="3000" dirty="0" smtClean="0">
                <a:solidFill>
                  <a:schemeClr val="tx2"/>
                </a:solidFill>
              </a:rPr>
              <a:t>5205*2/31 </a:t>
            </a:r>
            <a:r>
              <a:rPr lang="ru-RU" sz="3000" dirty="0" smtClean="0">
                <a:solidFill>
                  <a:schemeClr val="tx2"/>
                </a:solidFill>
              </a:rPr>
              <a:t>= </a:t>
            </a:r>
            <a:r>
              <a:rPr lang="ru-RU" sz="3000" dirty="0" smtClean="0">
                <a:solidFill>
                  <a:schemeClr val="tx2"/>
                </a:solidFill>
              </a:rPr>
              <a:t>335,81</a:t>
            </a:r>
            <a:endParaRPr lang="ru-RU" sz="3000" dirty="0" smtClean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ru-RU" sz="3000" dirty="0">
              <a:solidFill>
                <a:schemeClr val="tx2"/>
              </a:solidFill>
            </a:endParaRPr>
          </a:p>
        </p:txBody>
      </p:sp>
      <p:pic>
        <p:nvPicPr>
          <p:cNvPr id="7" name="Изображение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flipV="1">
            <a:off x="126312" y="465784"/>
            <a:ext cx="5581923" cy="482088"/>
          </a:xfrm>
          <a:prstGeom prst="rect">
            <a:avLst/>
          </a:prstGeom>
        </p:spPr>
      </p:pic>
      <p:sp>
        <p:nvSpPr>
          <p:cNvPr id="8" name="Заголовок 2"/>
          <p:cNvSpPr>
            <a:spLocks noGrp="1"/>
          </p:cNvSpPr>
          <p:nvPr/>
        </p:nvSpPr>
        <p:spPr>
          <a:xfrm>
            <a:off x="356632" y="188739"/>
            <a:ext cx="4649638" cy="99412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3200" dirty="0" smtClean="0">
                <a:solidFill>
                  <a:schemeClr val="bg1"/>
                </a:solidFill>
              </a:rPr>
              <a:t>Пример</a:t>
            </a:r>
            <a:endParaRPr lang="ru-RU" sz="3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9715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sz="3000" dirty="0">
                <a:solidFill>
                  <a:srgbClr val="FF0000"/>
                </a:solidFill>
              </a:rPr>
              <a:t>Максимальный размер</a:t>
            </a:r>
            <a:r>
              <a:rPr lang="ru-RU" sz="3000" dirty="0">
                <a:solidFill>
                  <a:schemeClr val="tx2"/>
                </a:solidFill>
              </a:rPr>
              <a:t> пособия за 5 дней </a:t>
            </a:r>
            <a:r>
              <a:rPr lang="ru-RU" sz="3000" dirty="0" smtClean="0">
                <a:solidFill>
                  <a:schemeClr val="tx2"/>
                </a:solidFill>
              </a:rPr>
              <a:t>февраля: </a:t>
            </a:r>
            <a:r>
              <a:rPr lang="ru-RU" sz="3000" dirty="0" smtClean="0">
                <a:solidFill>
                  <a:schemeClr val="tx2"/>
                </a:solidFill>
              </a:rPr>
              <a:t>5205*5/28 </a:t>
            </a:r>
            <a:r>
              <a:rPr lang="ru-RU" sz="3000" dirty="0">
                <a:solidFill>
                  <a:schemeClr val="tx2"/>
                </a:solidFill>
              </a:rPr>
              <a:t>= </a:t>
            </a:r>
            <a:r>
              <a:rPr lang="ru-RU" sz="3000" dirty="0" smtClean="0">
                <a:solidFill>
                  <a:srgbClr val="FF0000"/>
                </a:solidFill>
              </a:rPr>
              <a:t>929,46</a:t>
            </a:r>
            <a:r>
              <a:rPr lang="ru-RU" sz="3000" dirty="0" smtClean="0">
                <a:solidFill>
                  <a:schemeClr val="tx2"/>
                </a:solidFill>
              </a:rPr>
              <a:t> </a:t>
            </a:r>
            <a:r>
              <a:rPr lang="ru-RU" sz="3000" dirty="0">
                <a:solidFill>
                  <a:schemeClr val="tx2"/>
                </a:solidFill>
              </a:rPr>
              <a:t>руб.</a:t>
            </a:r>
          </a:p>
          <a:p>
            <a:pPr marL="0" indent="0">
              <a:buNone/>
            </a:pPr>
            <a:r>
              <a:rPr lang="ru-RU" sz="3000" dirty="0" smtClean="0">
                <a:solidFill>
                  <a:schemeClr val="tx2"/>
                </a:solidFill>
              </a:rPr>
              <a:t>Пособие за 5 дней февраля исходя из среднего заработка работника:</a:t>
            </a:r>
          </a:p>
          <a:p>
            <a:pPr marL="0" indent="0">
              <a:buNone/>
            </a:pPr>
            <a:r>
              <a:rPr lang="ru-RU" sz="3000" dirty="0">
                <a:solidFill>
                  <a:schemeClr val="tx2"/>
                </a:solidFill>
              </a:rPr>
              <a:t>171,12 * 5 * 100% = </a:t>
            </a:r>
            <a:r>
              <a:rPr lang="ru-RU" sz="3000" dirty="0">
                <a:solidFill>
                  <a:srgbClr val="FF0000"/>
                </a:solidFill>
              </a:rPr>
              <a:t>855,60</a:t>
            </a:r>
            <a:r>
              <a:rPr lang="ru-RU" sz="3000" dirty="0">
                <a:solidFill>
                  <a:schemeClr val="tx2"/>
                </a:solidFill>
              </a:rPr>
              <a:t> руб.</a:t>
            </a:r>
          </a:p>
          <a:p>
            <a:pPr marL="0" indent="0">
              <a:buNone/>
            </a:pPr>
            <a:r>
              <a:rPr lang="ru-RU" sz="3000" dirty="0" smtClean="0">
                <a:solidFill>
                  <a:schemeClr val="tx2"/>
                </a:solidFill>
              </a:rPr>
              <a:t>855,60 </a:t>
            </a:r>
            <a:r>
              <a:rPr lang="en-US" sz="3000" dirty="0" smtClean="0">
                <a:solidFill>
                  <a:schemeClr val="tx2"/>
                </a:solidFill>
              </a:rPr>
              <a:t>&lt; </a:t>
            </a:r>
            <a:r>
              <a:rPr lang="ru-RU" sz="3000" dirty="0" smtClean="0">
                <a:solidFill>
                  <a:schemeClr val="tx2"/>
                </a:solidFill>
              </a:rPr>
              <a:t>929,46</a:t>
            </a:r>
            <a:r>
              <a:rPr lang="en-US" sz="3000" dirty="0" smtClean="0">
                <a:solidFill>
                  <a:schemeClr val="tx2"/>
                </a:solidFill>
              </a:rPr>
              <a:t> </a:t>
            </a:r>
            <a:r>
              <a:rPr lang="ru-RU" sz="3000" dirty="0" smtClean="0">
                <a:solidFill>
                  <a:schemeClr val="tx2"/>
                </a:solidFill>
              </a:rPr>
              <a:t>значит за 5 дней февраля следует </a:t>
            </a:r>
            <a:r>
              <a:rPr lang="ru-RU" sz="3000" dirty="0" smtClean="0">
                <a:solidFill>
                  <a:schemeClr val="tx2"/>
                </a:solidFill>
              </a:rPr>
              <a:t>выплатить </a:t>
            </a:r>
            <a:r>
              <a:rPr lang="ru-RU" sz="3000" dirty="0" smtClean="0">
                <a:solidFill>
                  <a:srgbClr val="FF0000"/>
                </a:solidFill>
              </a:rPr>
              <a:t>855,60</a:t>
            </a:r>
            <a:r>
              <a:rPr lang="ru-RU" sz="3000" dirty="0" smtClean="0">
                <a:solidFill>
                  <a:schemeClr val="tx2"/>
                </a:solidFill>
              </a:rPr>
              <a:t>. </a:t>
            </a:r>
            <a:endParaRPr lang="ru-RU" sz="3000" dirty="0" smtClean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ru-RU" sz="3000" dirty="0">
              <a:solidFill>
                <a:schemeClr val="tx2"/>
              </a:solidFill>
            </a:endParaRPr>
          </a:p>
        </p:txBody>
      </p:sp>
      <p:pic>
        <p:nvPicPr>
          <p:cNvPr id="5" name="Изображение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flipV="1">
            <a:off x="126312" y="465784"/>
            <a:ext cx="5581923" cy="482088"/>
          </a:xfrm>
          <a:prstGeom prst="rect">
            <a:avLst/>
          </a:prstGeom>
        </p:spPr>
      </p:pic>
      <p:sp>
        <p:nvSpPr>
          <p:cNvPr id="6" name="Заголовок 2"/>
          <p:cNvSpPr>
            <a:spLocks noGrp="1"/>
          </p:cNvSpPr>
          <p:nvPr/>
        </p:nvSpPr>
        <p:spPr>
          <a:xfrm>
            <a:off x="356632" y="188739"/>
            <a:ext cx="4649638" cy="99412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3200" dirty="0" smtClean="0">
                <a:solidFill>
                  <a:schemeClr val="bg1"/>
                </a:solidFill>
              </a:rPr>
              <a:t>Пример</a:t>
            </a:r>
            <a:endParaRPr lang="ru-RU" sz="3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3200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95536" y="1340768"/>
            <a:ext cx="8352928" cy="4925144"/>
          </a:xfrm>
        </p:spPr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ru-RU" sz="3000" dirty="0" smtClean="0">
                <a:solidFill>
                  <a:schemeClr val="tx2"/>
                </a:solidFill>
              </a:rPr>
              <a:t>Если есть ограничение МРОТ «сверху» (стаж меньше 6 месяцев или нарушение режима) – </a:t>
            </a:r>
            <a:r>
              <a:rPr lang="ru-RU" sz="3000" b="1" dirty="0" smtClean="0">
                <a:solidFill>
                  <a:srgbClr val="FF0000"/>
                </a:solidFill>
              </a:rPr>
              <a:t>нельзя посчитать</a:t>
            </a:r>
            <a:r>
              <a:rPr lang="ru-RU" sz="3000" dirty="0" smtClean="0">
                <a:solidFill>
                  <a:schemeClr val="tx2"/>
                </a:solidFill>
              </a:rPr>
              <a:t> пособие </a:t>
            </a:r>
            <a:r>
              <a:rPr lang="ru-RU" sz="3000" u="sng" dirty="0" smtClean="0">
                <a:solidFill>
                  <a:srgbClr val="FF0000"/>
                </a:solidFill>
              </a:rPr>
              <a:t>сразу за все дни больничного приходящиеся на разные месяцы</a:t>
            </a:r>
          </a:p>
          <a:p>
            <a:pPr marL="514350" indent="-514350">
              <a:buFont typeface="+mj-lt"/>
              <a:buAutoNum type="arabicPeriod"/>
            </a:pPr>
            <a:endParaRPr lang="ru-RU" sz="3000" dirty="0" smtClean="0">
              <a:solidFill>
                <a:schemeClr val="tx2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ru-RU" sz="3000" dirty="0" smtClean="0">
                <a:solidFill>
                  <a:schemeClr val="tx2"/>
                </a:solidFill>
              </a:rPr>
              <a:t>Сумма пособия за одинаковое количество дней в разных месяцах может оказаться разной:</a:t>
            </a:r>
          </a:p>
          <a:p>
            <a:pPr marL="0" indent="0">
              <a:buNone/>
            </a:pPr>
            <a:r>
              <a:rPr lang="ru-RU" sz="3000" dirty="0" smtClean="0">
                <a:solidFill>
                  <a:schemeClr val="tx2"/>
                </a:solidFill>
              </a:rPr>
              <a:t>За </a:t>
            </a:r>
            <a:r>
              <a:rPr lang="ru-RU" sz="3000" dirty="0" smtClean="0">
                <a:solidFill>
                  <a:schemeClr val="tx2"/>
                </a:solidFill>
              </a:rPr>
              <a:t>5 дней января – </a:t>
            </a:r>
            <a:r>
              <a:rPr lang="ru-RU" sz="3000" dirty="0">
                <a:solidFill>
                  <a:srgbClr val="FF0000"/>
                </a:solidFill>
              </a:rPr>
              <a:t>839,52</a:t>
            </a:r>
            <a:r>
              <a:rPr lang="ru-RU" sz="3000" dirty="0" smtClean="0">
                <a:solidFill>
                  <a:schemeClr val="tx2"/>
                </a:solidFill>
              </a:rPr>
              <a:t> </a:t>
            </a:r>
            <a:r>
              <a:rPr lang="ru-RU" sz="3000" dirty="0" smtClean="0">
                <a:solidFill>
                  <a:schemeClr val="tx2"/>
                </a:solidFill>
              </a:rPr>
              <a:t>руб.</a:t>
            </a:r>
          </a:p>
          <a:p>
            <a:pPr marL="0" indent="0">
              <a:buNone/>
            </a:pPr>
            <a:r>
              <a:rPr lang="ru-RU" sz="3000" dirty="0" smtClean="0">
                <a:solidFill>
                  <a:schemeClr val="tx2"/>
                </a:solidFill>
              </a:rPr>
              <a:t>За 5 дней февраля – </a:t>
            </a:r>
            <a:r>
              <a:rPr lang="ru-RU" sz="3000" dirty="0">
                <a:solidFill>
                  <a:srgbClr val="FF0000"/>
                </a:solidFill>
              </a:rPr>
              <a:t>855,60</a:t>
            </a:r>
            <a:r>
              <a:rPr lang="ru-RU" sz="3000" dirty="0" smtClean="0">
                <a:solidFill>
                  <a:schemeClr val="tx2"/>
                </a:solidFill>
              </a:rPr>
              <a:t> </a:t>
            </a:r>
            <a:r>
              <a:rPr lang="ru-RU" sz="3000" dirty="0" smtClean="0">
                <a:solidFill>
                  <a:schemeClr val="tx2"/>
                </a:solidFill>
              </a:rPr>
              <a:t>руб.</a:t>
            </a:r>
          </a:p>
          <a:p>
            <a:pPr marL="0" indent="0">
              <a:buNone/>
            </a:pPr>
            <a:endParaRPr lang="ru-RU" sz="3000" dirty="0">
              <a:solidFill>
                <a:schemeClr val="tx2"/>
              </a:solidFill>
            </a:endParaRPr>
          </a:p>
        </p:txBody>
      </p:sp>
      <p:pic>
        <p:nvPicPr>
          <p:cNvPr id="4" name="Изображение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flipV="1">
            <a:off x="126312" y="465784"/>
            <a:ext cx="5581923" cy="482088"/>
          </a:xfrm>
          <a:prstGeom prst="rect">
            <a:avLst/>
          </a:prstGeom>
        </p:spPr>
      </p:pic>
      <p:sp>
        <p:nvSpPr>
          <p:cNvPr id="5" name="Заголовок 2"/>
          <p:cNvSpPr>
            <a:spLocks noGrp="1"/>
          </p:cNvSpPr>
          <p:nvPr/>
        </p:nvSpPr>
        <p:spPr>
          <a:xfrm>
            <a:off x="356632" y="188739"/>
            <a:ext cx="4649638" cy="99412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3200" dirty="0" smtClean="0">
                <a:solidFill>
                  <a:schemeClr val="bg1"/>
                </a:solidFill>
              </a:rPr>
              <a:t>Выводы</a:t>
            </a:r>
            <a:endParaRPr lang="ru-RU" sz="3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0537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1_Тема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1219</TotalTime>
  <Words>574</Words>
  <Application>Microsoft Office PowerPoint</Application>
  <PresentationFormat>Экран (4:3)</PresentationFormat>
  <Paragraphs>88</Paragraphs>
  <Slides>13</Slides>
  <Notes>11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13</vt:i4>
      </vt:variant>
    </vt:vector>
  </HeadingPairs>
  <TitlesOfParts>
    <vt:vector size="15" baseType="lpstr">
      <vt:lpstr>Тема Office</vt:lpstr>
      <vt:lpstr>1_Тема Office</vt:lpstr>
      <vt:lpstr>«Многоликий» МРОТ в расчете больничных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Privalova Darya</dc:creator>
  <cp:lastModifiedBy>Шинкарёв Вячеслав Владимирович</cp:lastModifiedBy>
  <cp:revision>44</cp:revision>
  <dcterms:created xsi:type="dcterms:W3CDTF">2012-09-17T12:16:28Z</dcterms:created>
  <dcterms:modified xsi:type="dcterms:W3CDTF">2013-01-25T06:08:24Z</dcterms:modified>
</cp:coreProperties>
</file>